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3F2A-46F9-440F-A493-C9E0D9B86FC3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9E9FF-E959-4778-9CA9-9F73472A0BD0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1046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112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51B4EA-27D7-4542-9782-EA7D37523EFE}" type="slidenum">
              <a:rPr lang="en-ZA" altLang="en-US" sz="1300" smtClean="0"/>
              <a:pPr>
                <a:spcBef>
                  <a:spcPct val="0"/>
                </a:spcBef>
              </a:pPr>
              <a:t>3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752728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Hanboek bladsy 125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564BC-47C6-446C-8510-721F52A8C90D}" type="slidenum">
              <a:rPr lang="en-ZA" altLang="en-US" sz="1300" smtClean="0"/>
              <a:pPr>
                <a:spcBef>
                  <a:spcPct val="0"/>
                </a:spcBef>
              </a:pPr>
              <a:t>17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18902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Hanboek bladsy 125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72338-DF06-4E0B-9CF4-18EB5C110983}" type="slidenum">
              <a:rPr lang="en-ZA" altLang="en-US" sz="1300" smtClean="0"/>
              <a:pPr>
                <a:spcBef>
                  <a:spcPct val="0"/>
                </a:spcBef>
              </a:pPr>
              <a:t>18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11687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Hanboek bladsy 126</a:t>
            </a:r>
          </a:p>
          <a:p>
            <a:endParaRPr lang="en-Z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C6FFF1-4F7D-43C0-A682-620651652D19}" type="slidenum">
              <a:rPr lang="en-ZA" altLang="en-US" sz="1300" smtClean="0"/>
              <a:pPr>
                <a:spcBef>
                  <a:spcPct val="0"/>
                </a:spcBef>
              </a:pPr>
              <a:t>19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504163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Hanboek bladsy 127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8D5AC-5831-404C-BAB5-47498EC4FBBE}" type="slidenum">
              <a:rPr lang="en-ZA" altLang="en-US" sz="1300" smtClean="0"/>
              <a:pPr>
                <a:spcBef>
                  <a:spcPct val="0"/>
                </a:spcBef>
              </a:pPr>
              <a:t>24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85723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Hanboek bladsy 127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66583-E9FB-4372-BE51-B73F16BC7440}" type="slidenum">
              <a:rPr lang="en-ZA" altLang="en-US" sz="1300" smtClean="0"/>
              <a:pPr>
                <a:spcBef>
                  <a:spcPct val="0"/>
                </a:spcBef>
              </a:pPr>
              <a:t>25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4567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Hanboek bladsy 128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E68A3-4C37-42A1-9ECB-9F7B6DC48875}" type="slidenum">
              <a:rPr lang="en-ZA" altLang="en-US" sz="1300" smtClean="0"/>
              <a:pPr>
                <a:spcBef>
                  <a:spcPct val="0"/>
                </a:spcBef>
              </a:pPr>
              <a:t>26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089433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129 – INTERAKTIEWE KAARTE OP BL.129 !!!!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34A3E5-7B81-4FA2-916B-21760B399739}" type="slidenum">
              <a:rPr lang="en-ZA" altLang="en-US" sz="1300" smtClean="0"/>
              <a:pPr>
                <a:spcBef>
                  <a:spcPct val="0"/>
                </a:spcBef>
              </a:pPr>
              <a:t>27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1635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112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D76CD3-A80C-424E-98D5-DCBEF03229B8}" type="slidenum">
              <a:rPr lang="en-ZA" altLang="en-US" sz="1300" smtClean="0"/>
              <a:pPr>
                <a:spcBef>
                  <a:spcPct val="0"/>
                </a:spcBef>
              </a:pPr>
              <a:t>4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15110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113-114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20D7B-A762-46F2-BAC1-D9CEEC92FB9F}" type="slidenum">
              <a:rPr lang="en-ZA" altLang="en-US" sz="1300" smtClean="0"/>
              <a:pPr>
                <a:spcBef>
                  <a:spcPct val="0"/>
                </a:spcBef>
              </a:pPr>
              <a:t>5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8754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116-117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67FE3-15F8-449E-902A-6FD9717140A2}" type="slidenum">
              <a:rPr lang="en-ZA" altLang="en-US" sz="1300" smtClean="0"/>
              <a:pPr>
                <a:spcBef>
                  <a:spcPct val="0"/>
                </a:spcBef>
              </a:pPr>
              <a:t>6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35661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116-117</a:t>
            </a:r>
          </a:p>
          <a:p>
            <a:endParaRPr lang="en-ZA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486E7-A760-4AF1-8723-22C7A6EA5F28}" type="slidenum">
              <a:rPr lang="en-ZA" altLang="en-US" sz="1300" smtClean="0"/>
              <a:pPr>
                <a:spcBef>
                  <a:spcPct val="0"/>
                </a:spcBef>
              </a:pPr>
              <a:t>7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79168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118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EBF08-DB5C-4E17-A866-6CE1A5186F1D}" type="slidenum">
              <a:rPr lang="en-ZA" altLang="en-US" sz="1300" smtClean="0"/>
              <a:pPr>
                <a:spcBef>
                  <a:spcPct val="0"/>
                </a:spcBef>
              </a:pPr>
              <a:t>8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31676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119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C5C457-8D9F-4767-A0F9-6CA116829772}" type="slidenum">
              <a:rPr lang="en-ZA" altLang="en-US" sz="1300" smtClean="0"/>
              <a:pPr>
                <a:spcBef>
                  <a:spcPct val="0"/>
                </a:spcBef>
              </a:pPr>
              <a:t>9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23362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120-1122</a:t>
            </a:r>
          </a:p>
          <a:p>
            <a:endParaRPr lang="en-ZA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6570E7-796A-4685-A037-C8544CCE0EDD}" type="slidenum">
              <a:rPr lang="en-ZA" altLang="en-US" sz="1300" smtClean="0"/>
              <a:pPr>
                <a:spcBef>
                  <a:spcPct val="0"/>
                </a:spcBef>
              </a:pPr>
              <a:t>10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19922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Handboek bladsy 123</a:t>
            </a:r>
          </a:p>
          <a:p>
            <a:endParaRPr lang="en-Z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FEFD57-E86B-494D-AD43-C31FC2156834}" type="slidenum">
              <a:rPr lang="en-ZA" altLang="en-US" sz="1300" smtClean="0"/>
              <a:pPr>
                <a:spcBef>
                  <a:spcPct val="0"/>
                </a:spcBef>
              </a:pPr>
              <a:t>15</a:t>
            </a:fld>
            <a:endParaRPr lang="en-ZA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5028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309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22692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26624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77768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852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997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117446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369927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399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9CF904B-D943-43F1-A946-74C33490A352}" type="datetimeFigureOut">
              <a:rPr lang="af-ZA" smtClean="0"/>
              <a:t>2020-05-14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193F0D2-9AEF-486B-87D2-323500470C78}" type="slidenum">
              <a:rPr lang="af-ZA" smtClean="0"/>
              <a:t>‹#›</a:t>
            </a:fld>
            <a:endParaRPr lang="af-Z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f-ZA" dirty="0" smtClean="0"/>
              <a:t>Kwartaal 2</a:t>
            </a:r>
            <a:endParaRPr lang="af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f-ZA" dirty="0" smtClean="0"/>
              <a:t>Les 3</a:t>
            </a:r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386193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ZA" altLang="en-US" b="1" smtClean="0"/>
              <a:t>Self-studie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A6D3F7-6374-49CF-8A80-0171F36B336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"/>
          <a:stretch>
            <a:fillRect/>
          </a:stretch>
        </p:blipFill>
        <p:spPr bwMode="auto">
          <a:xfrm>
            <a:off x="231775" y="3474022"/>
            <a:ext cx="33528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450207" y="5583936"/>
            <a:ext cx="3962400" cy="1128014"/>
          </a:xfrm>
          <a:prstGeom prst="wedgeRoundRectCallout">
            <a:avLst>
              <a:gd name="adj1" fmla="val -71687"/>
              <a:gd name="adj2" fmla="val 29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4400" dirty="0">
                <a:solidFill>
                  <a:schemeClr val="tx1"/>
                </a:solidFill>
              </a:rPr>
              <a:t>Bl.120 -122</a:t>
            </a:r>
          </a:p>
          <a:p>
            <a:pPr algn="ctr" eaLnBrk="1" hangingPunct="1">
              <a:defRPr/>
            </a:pPr>
            <a:r>
              <a:rPr lang="en-ZA" sz="4400" dirty="0">
                <a:solidFill>
                  <a:schemeClr val="tx1"/>
                </a:solidFill>
              </a:rPr>
              <a:t>(Lees net </a:t>
            </a:r>
            <a:r>
              <a:rPr lang="en-ZA" sz="4400" dirty="0" err="1">
                <a:solidFill>
                  <a:schemeClr val="tx1"/>
                </a:solidFill>
              </a:rPr>
              <a:t>deur</a:t>
            </a:r>
            <a:r>
              <a:rPr lang="en-ZA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84576" y="3612899"/>
            <a:ext cx="8473312" cy="6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sz="2800" dirty="0">
                <a:solidFill>
                  <a:prstClr val="black"/>
                </a:solidFill>
                <a:ea typeface="+mj-ea"/>
                <a:cs typeface="+mj-cs"/>
              </a:rPr>
              <a:t>2.6.1		Die </a:t>
            </a:r>
            <a:r>
              <a:rPr lang="en-ZA" sz="2800" dirty="0" err="1">
                <a:solidFill>
                  <a:prstClr val="black"/>
                </a:solidFill>
                <a:ea typeface="+mj-ea"/>
                <a:cs typeface="+mj-cs"/>
              </a:rPr>
              <a:t>rol</a:t>
            </a:r>
            <a:r>
              <a:rPr lang="en-ZA" sz="2800" dirty="0">
                <a:solidFill>
                  <a:prstClr val="black"/>
                </a:solidFill>
                <a:ea typeface="+mj-ea"/>
                <a:cs typeface="+mj-cs"/>
              </a:rPr>
              <a:t> van </a:t>
            </a:r>
            <a:r>
              <a:rPr lang="en-ZA" sz="2800" dirty="0" err="1">
                <a:solidFill>
                  <a:prstClr val="black"/>
                </a:solidFill>
                <a:ea typeface="+mj-ea"/>
                <a:cs typeface="+mj-cs"/>
              </a:rPr>
              <a:t>vakbonde</a:t>
            </a:r>
            <a:endParaRPr lang="en-ZA" sz="2800" dirty="0">
              <a:ea typeface="+mj-ea"/>
              <a:cs typeface="+mj-cs"/>
            </a:endParaRPr>
          </a:p>
          <a:p>
            <a:pPr>
              <a:defRPr/>
            </a:pPr>
            <a:r>
              <a:rPr lang="en-ZA" sz="2800" dirty="0">
                <a:ea typeface="+mj-ea"/>
                <a:cs typeface="+mj-cs"/>
              </a:rPr>
              <a:t>2.6.2		</a:t>
            </a:r>
            <a:r>
              <a:rPr lang="en-ZA" sz="2800" dirty="0" err="1">
                <a:ea typeface="+mj-ea"/>
                <a:cs typeface="+mj-cs"/>
              </a:rPr>
              <a:t>Werkreservering</a:t>
            </a:r>
            <a:endParaRPr lang="en-ZA" sz="2800" dirty="0">
              <a:ea typeface="+mj-ea"/>
              <a:cs typeface="+mj-cs"/>
            </a:endParaRPr>
          </a:p>
          <a:p>
            <a:pPr>
              <a:defRPr/>
            </a:pPr>
            <a:r>
              <a:rPr lang="en-ZA" sz="2800" dirty="0">
                <a:ea typeface="+mj-ea"/>
                <a:cs typeface="+mj-cs"/>
              </a:rPr>
              <a:t>2.7		</a:t>
            </a:r>
            <a:r>
              <a:rPr lang="en-ZA" sz="2800" dirty="0" err="1">
                <a:ea typeface="+mj-ea"/>
                <a:cs typeface="+mj-cs"/>
              </a:rPr>
              <a:t>Wetgewing</a:t>
            </a:r>
            <a:r>
              <a:rPr lang="en-ZA" sz="2800" dirty="0">
                <a:ea typeface="+mj-ea"/>
                <a:cs typeface="+mj-cs"/>
              </a:rPr>
              <a:t> teen </a:t>
            </a:r>
            <a:r>
              <a:rPr lang="en-ZA" sz="2800" dirty="0" err="1">
                <a:ea typeface="+mj-ea"/>
                <a:cs typeface="+mj-cs"/>
              </a:rPr>
              <a:t>Indiërs</a:t>
            </a:r>
            <a:endParaRPr lang="en-ZA" sz="2800" dirty="0">
              <a:ea typeface="+mj-ea"/>
              <a:cs typeface="+mj-cs"/>
            </a:endParaRPr>
          </a:p>
          <a:p>
            <a:pPr>
              <a:defRPr/>
            </a:pPr>
            <a:r>
              <a:rPr lang="en-ZA" sz="2800" dirty="0">
                <a:ea typeface="+mj-ea"/>
                <a:cs typeface="+mj-cs"/>
              </a:rPr>
              <a:t>2.8		</a:t>
            </a:r>
            <a:r>
              <a:rPr lang="en-ZA" sz="2800" dirty="0" err="1">
                <a:ea typeface="+mj-ea"/>
                <a:cs typeface="+mj-cs"/>
              </a:rPr>
              <a:t>Vorme</a:t>
            </a:r>
            <a:r>
              <a:rPr lang="en-ZA" sz="2800" dirty="0">
                <a:ea typeface="+mj-ea"/>
                <a:cs typeface="+mj-cs"/>
              </a:rPr>
              <a:t> van </a:t>
            </a:r>
            <a:r>
              <a:rPr lang="en-ZA" sz="2800" dirty="0" err="1">
                <a:ea typeface="+mj-ea"/>
                <a:cs typeface="+mj-cs"/>
              </a:rPr>
              <a:t>arbeidsweerstand</a:t>
            </a:r>
            <a:endParaRPr lang="en-ZA" sz="2800" dirty="0">
              <a:ea typeface="+mj-ea"/>
              <a:cs typeface="+mj-cs"/>
            </a:endParaRPr>
          </a:p>
          <a:p>
            <a:pPr>
              <a:defRPr/>
            </a:pPr>
            <a:r>
              <a:rPr lang="en-ZA" sz="2800" dirty="0">
                <a:ea typeface="+mj-ea"/>
                <a:cs typeface="+mj-cs"/>
              </a:rPr>
              <a:t>2.8.1		Die Industrial and Commercial Workers’ Union</a:t>
            </a:r>
          </a:p>
          <a:p>
            <a:pPr>
              <a:defRPr/>
            </a:pPr>
            <a:endParaRPr lang="en-ZA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23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87624" y="4539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2.6.1 Die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rol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vakbonde</a:t>
            </a:r>
            <a:r>
              <a:rPr lang="en-ZA" altLang="en-US" dirty="0" smtClean="0"/>
              <a:t/>
            </a:r>
            <a:br>
              <a:rPr lang="en-ZA" altLang="en-US" dirty="0" smtClean="0"/>
            </a:br>
            <a:endParaRPr lang="en-ZA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altLang="en-US" sz="2400" dirty="0" smtClean="0">
                <a:solidFill>
                  <a:schemeClr val="tx1"/>
                </a:solidFill>
              </a:rPr>
              <a:t>1897 het </a:t>
            </a:r>
            <a:r>
              <a:rPr lang="en-ZA" altLang="en-US" sz="2400" dirty="0" smtClean="0">
                <a:solidFill>
                  <a:schemeClr val="tx1"/>
                </a:solidFill>
              </a:rPr>
              <a:t>wit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mense</a:t>
            </a:r>
            <a:r>
              <a:rPr lang="en-ZA" altLang="en-US" sz="2400" dirty="0" smtClean="0">
                <a:solidFill>
                  <a:schemeClr val="tx1"/>
                </a:solidFill>
              </a:rPr>
              <a:t> in Randfontein begin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staak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400" dirty="0">
                <a:solidFill>
                  <a:schemeClr val="tx1"/>
                </a:solidFill>
              </a:rPr>
              <a:t>S</a:t>
            </a:r>
            <a:r>
              <a:rPr lang="en-ZA" altLang="en-US" sz="2400" dirty="0" smtClean="0">
                <a:solidFill>
                  <a:schemeClr val="tx1"/>
                </a:solidFill>
              </a:rPr>
              <a:t>wart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werkers</a:t>
            </a:r>
            <a:r>
              <a:rPr lang="en-ZA" altLang="en-US" sz="2400" dirty="0" smtClean="0">
                <a:solidFill>
                  <a:schemeClr val="tx1"/>
                </a:solidFill>
              </a:rPr>
              <a:t> se lone was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verminder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asook</a:t>
            </a:r>
            <a:r>
              <a:rPr lang="en-ZA" altLang="en-US" sz="2400" dirty="0" smtClean="0">
                <a:solidFill>
                  <a:schemeClr val="tx1"/>
                </a:solidFill>
              </a:rPr>
              <a:t> wit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werkers</a:t>
            </a:r>
            <a:r>
              <a:rPr lang="en-ZA" altLang="en-US" sz="2400" dirty="0" smtClean="0">
                <a:solidFill>
                  <a:schemeClr val="tx1"/>
                </a:solidFill>
              </a:rPr>
              <a:t> se lone.</a:t>
            </a:r>
            <a:endParaRPr lang="en-ZA" altLang="en-US" sz="2400" dirty="0" smtClean="0">
              <a:solidFill>
                <a:schemeClr val="tx1"/>
              </a:solidFill>
            </a:endParaRP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Steun</a:t>
            </a:r>
            <a:r>
              <a:rPr lang="en-ZA" altLang="en-US" sz="2400" dirty="0" smtClean="0">
                <a:solidFill>
                  <a:schemeClr val="tx1"/>
                </a:solidFill>
              </a:rPr>
              <a:t> van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vakbonde</a:t>
            </a:r>
            <a:r>
              <a:rPr lang="en-ZA" altLang="en-US" sz="2400" dirty="0" smtClean="0">
                <a:solidFill>
                  <a:schemeClr val="tx1"/>
                </a:solidFill>
              </a:rPr>
              <a:t> het staking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versprei</a:t>
            </a:r>
            <a:r>
              <a:rPr lang="en-ZA" altLang="en-US" sz="2400" dirty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na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ander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myne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400" dirty="0" smtClean="0">
                <a:solidFill>
                  <a:schemeClr val="tx1"/>
                </a:solidFill>
              </a:rPr>
              <a:t>Lone was </a:t>
            </a:r>
            <a:r>
              <a:rPr lang="en-ZA" altLang="en-US" sz="2400" dirty="0" smtClean="0">
                <a:solidFill>
                  <a:schemeClr val="tx1"/>
                </a:solidFill>
              </a:rPr>
              <a:t>toe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nie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verander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ZA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D76B1-6C0C-4E71-9EBA-14757FEE35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88080" y="4539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2.6.2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Werkreservering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ZA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altLang="en-US" sz="2800" dirty="0" err="1" smtClean="0">
                <a:solidFill>
                  <a:schemeClr val="tx1"/>
                </a:solidFill>
              </a:rPr>
              <a:t>Werkreservering</a:t>
            </a:r>
            <a:r>
              <a:rPr lang="en-ZA" altLang="en-US" sz="2800" dirty="0" smtClean="0">
                <a:solidFill>
                  <a:schemeClr val="tx1"/>
                </a:solidFill>
              </a:rPr>
              <a:t>/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Kleurslagboom</a:t>
            </a:r>
            <a:r>
              <a:rPr lang="en-ZA" altLang="en-US" sz="2800" dirty="0" smtClean="0">
                <a:solidFill>
                  <a:schemeClr val="tx1"/>
                </a:solidFill>
              </a:rPr>
              <a:t>-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bepaalde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werke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vir</a:t>
            </a:r>
            <a:r>
              <a:rPr lang="en-ZA" altLang="en-US" sz="2800" dirty="0" smtClean="0">
                <a:solidFill>
                  <a:schemeClr val="tx1"/>
                </a:solidFill>
              </a:rPr>
              <a:t> wit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mense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gereserveer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Eerste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kleurslagboomwet</a:t>
            </a:r>
            <a:r>
              <a:rPr lang="en-ZA" altLang="en-US" sz="2800" dirty="0" smtClean="0">
                <a:solidFill>
                  <a:schemeClr val="tx1"/>
                </a:solidFill>
              </a:rPr>
              <a:t>= </a:t>
            </a:r>
            <a:r>
              <a:rPr lang="en-ZA" altLang="en-US" sz="2800" dirty="0" smtClean="0">
                <a:solidFill>
                  <a:schemeClr val="tx1"/>
                </a:solidFill>
              </a:rPr>
              <a:t>1893</a:t>
            </a:r>
          </a:p>
          <a:p>
            <a:r>
              <a:rPr lang="en-ZA" altLang="en-US" sz="2800" dirty="0" smtClean="0">
                <a:solidFill>
                  <a:schemeClr val="tx1"/>
                </a:solidFill>
              </a:rPr>
              <a:t>Die wet was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bedoel</a:t>
            </a:r>
            <a:r>
              <a:rPr lang="en-ZA" altLang="en-US" sz="2800" dirty="0" smtClean="0">
                <a:solidFill>
                  <a:schemeClr val="tx1"/>
                </a:solidFill>
              </a:rPr>
              <a:t> as 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ŉ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veiligheidsmaatreël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om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ongelukke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te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voorkom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Omrede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dit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ongeskoolde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werkers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keer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om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geskoolde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werk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te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doen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Die wet het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beteken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dat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dit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sinloos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was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vir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swart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werkers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om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vaardighede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aan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te</a:t>
            </a:r>
            <a:r>
              <a:rPr lang="en-ZA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leer.</a:t>
            </a:r>
            <a:endParaRPr lang="en-ZA" altLang="en-US" sz="2800" dirty="0" smtClean="0">
              <a:solidFill>
                <a:schemeClr val="tx1"/>
              </a:solidFill>
            </a:endParaRPr>
          </a:p>
          <a:p>
            <a:endParaRPr lang="en-ZA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744E94-678D-4373-BD34-CF391AFBB17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2.7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Wetgewing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teen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Indiërs</a:t>
            </a:r>
            <a:endParaRPr lang="en-ZA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altLang="en-US" sz="2800" dirty="0" err="1" smtClean="0">
                <a:solidFill>
                  <a:schemeClr val="tx1"/>
                </a:solidFill>
              </a:rPr>
              <a:t>Arbeid</a:t>
            </a:r>
            <a:r>
              <a:rPr lang="en-ZA" altLang="en-US" sz="2800" dirty="0" smtClean="0">
                <a:solidFill>
                  <a:schemeClr val="tx1"/>
                </a:solidFill>
              </a:rPr>
              <a:t> was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nodig</a:t>
            </a:r>
            <a:r>
              <a:rPr lang="en-ZA" altLang="en-US" sz="2800" dirty="0" smtClean="0">
                <a:solidFill>
                  <a:schemeClr val="tx1"/>
                </a:solidFill>
              </a:rPr>
              <a:t> om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suikerbedryf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uit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te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brei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Eerste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Indiese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arbeiders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smtClean="0">
                <a:solidFill>
                  <a:schemeClr val="tx1"/>
                </a:solidFill>
              </a:rPr>
              <a:t>het in Durban in 1860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aangekom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  <a:endParaRPr lang="en-ZA" altLang="en-US" sz="2800" dirty="0" smtClean="0">
              <a:solidFill>
                <a:schemeClr val="tx1"/>
              </a:solidFill>
            </a:endParaRP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Indiërs</a:t>
            </a:r>
            <a:r>
              <a:rPr lang="en-ZA" altLang="en-US" sz="2800" dirty="0" smtClean="0">
                <a:solidFill>
                  <a:schemeClr val="tx1"/>
                </a:solidFill>
              </a:rPr>
              <a:t> het begin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uitbrei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smtClean="0">
                <a:solidFill>
                  <a:schemeClr val="tx1"/>
                </a:solidFill>
              </a:rPr>
              <a:t>tot in </a:t>
            </a:r>
            <a:r>
              <a:rPr lang="en-ZA" altLang="en-US" sz="2800" dirty="0" smtClean="0">
                <a:solidFill>
                  <a:schemeClr val="tx1"/>
                </a:solidFill>
              </a:rPr>
              <a:t>die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binneland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Nedersettings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smtClean="0">
                <a:solidFill>
                  <a:schemeClr val="tx1"/>
                </a:solidFill>
              </a:rPr>
              <a:t>begin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vestig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tussen</a:t>
            </a:r>
            <a:r>
              <a:rPr lang="en-ZA" altLang="en-US" sz="2800" dirty="0" smtClean="0">
                <a:solidFill>
                  <a:schemeClr val="tx1"/>
                </a:solidFill>
              </a:rPr>
              <a:t> Johannesburg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smtClean="0">
                <a:solidFill>
                  <a:schemeClr val="tx1"/>
                </a:solidFill>
              </a:rPr>
              <a:t>Durban.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Regering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bekommer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daarom</a:t>
            </a:r>
            <a:r>
              <a:rPr lang="en-ZA" altLang="en-US" sz="2800" dirty="0" smtClean="0">
                <a:solidFill>
                  <a:schemeClr val="tx1"/>
                </a:solidFill>
              </a:rPr>
              <a:t> was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wetgewings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ingestel</a:t>
            </a:r>
            <a:r>
              <a:rPr lang="en-ZA" altLang="en-US" sz="2800" dirty="0" smtClean="0">
                <a:solidFill>
                  <a:schemeClr val="tx1"/>
                </a:solidFill>
              </a:rPr>
              <a:t>.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Vb</a:t>
            </a:r>
            <a:r>
              <a:rPr lang="en-ZA" altLang="en-US" sz="2800" dirty="0" smtClean="0">
                <a:solidFill>
                  <a:schemeClr val="tx1"/>
                </a:solidFill>
              </a:rPr>
              <a:t> op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bl</a:t>
            </a:r>
            <a:r>
              <a:rPr lang="en-ZA" altLang="en-US" sz="2800" dirty="0" smtClean="0">
                <a:solidFill>
                  <a:schemeClr val="tx1"/>
                </a:solidFill>
              </a:rPr>
              <a:t> 121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2CE13A-5C0A-4F5A-BEED-ACDC6D37A24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2.8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Vorme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arbeidsweerstand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347" y="2426208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ZA" sz="2800" dirty="0" err="1">
                <a:solidFill>
                  <a:schemeClr val="tx1"/>
                </a:solidFill>
              </a:rPr>
              <a:t>Toestande</a:t>
            </a:r>
            <a:r>
              <a:rPr lang="en-ZA" sz="2800" dirty="0">
                <a:solidFill>
                  <a:schemeClr val="tx1"/>
                </a:solidFill>
              </a:rPr>
              <a:t> in kampongs het tot </a:t>
            </a:r>
            <a:r>
              <a:rPr lang="en-ZA" sz="2800" dirty="0" err="1">
                <a:solidFill>
                  <a:schemeClr val="tx1"/>
                </a:solidFill>
              </a:rPr>
              <a:t>arbeidweerstand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 smtClean="0">
                <a:solidFill>
                  <a:schemeClr val="tx1"/>
                </a:solidFill>
              </a:rPr>
              <a:t>gelei</a:t>
            </a:r>
            <a:r>
              <a:rPr lang="en-ZA" sz="2800" dirty="0" smtClean="0">
                <a:solidFill>
                  <a:schemeClr val="tx1"/>
                </a:solidFill>
              </a:rPr>
              <a:t>:</a:t>
            </a:r>
            <a:endParaRPr lang="en-ZA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ZA" sz="2800" b="1" dirty="0" err="1">
                <a:solidFill>
                  <a:schemeClr val="tx1"/>
                </a:solidFill>
              </a:rPr>
              <a:t>Drostery</a:t>
            </a:r>
            <a:r>
              <a:rPr lang="en-ZA" sz="2800" b="1" dirty="0">
                <a:solidFill>
                  <a:schemeClr val="tx1"/>
                </a:solidFill>
              </a:rPr>
              <a:t>: </a:t>
            </a:r>
            <a:r>
              <a:rPr lang="en-ZA" sz="2800" dirty="0" err="1" smtClean="0">
                <a:solidFill>
                  <a:schemeClr val="tx1"/>
                </a:solidFill>
              </a:rPr>
              <a:t>Myners</a:t>
            </a:r>
            <a:r>
              <a:rPr lang="en-ZA" sz="2800" dirty="0" smtClean="0">
                <a:solidFill>
                  <a:schemeClr val="tx1"/>
                </a:solidFill>
              </a:rPr>
              <a:t> </a:t>
            </a:r>
            <a:r>
              <a:rPr lang="en-ZA" sz="2800" dirty="0">
                <a:solidFill>
                  <a:schemeClr val="tx1"/>
                </a:solidFill>
              </a:rPr>
              <a:t>het van </a:t>
            </a:r>
            <a:r>
              <a:rPr lang="en-ZA" sz="2800" dirty="0" err="1">
                <a:solidFill>
                  <a:schemeClr val="tx1"/>
                </a:solidFill>
              </a:rPr>
              <a:t>myne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>
                <a:solidFill>
                  <a:schemeClr val="tx1"/>
                </a:solidFill>
              </a:rPr>
              <a:t>weggeloop</a:t>
            </a:r>
            <a:r>
              <a:rPr lang="en-ZA" sz="28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ZA" sz="2800" b="1" dirty="0" err="1" smtClean="0">
                <a:solidFill>
                  <a:schemeClr val="tx1"/>
                </a:solidFill>
              </a:rPr>
              <a:t>Sloerstakings</a:t>
            </a:r>
            <a:r>
              <a:rPr lang="en-ZA" sz="2800" b="1" dirty="0">
                <a:solidFill>
                  <a:schemeClr val="tx1"/>
                </a:solidFill>
              </a:rPr>
              <a:t>: </a:t>
            </a:r>
            <a:r>
              <a:rPr lang="en-ZA" sz="2800" dirty="0" err="1">
                <a:solidFill>
                  <a:schemeClr val="tx1"/>
                </a:solidFill>
              </a:rPr>
              <a:t>W</a:t>
            </a:r>
            <a:r>
              <a:rPr lang="en-ZA" sz="2800" dirty="0" err="1" smtClean="0">
                <a:solidFill>
                  <a:schemeClr val="tx1"/>
                </a:solidFill>
              </a:rPr>
              <a:t>erkers</a:t>
            </a:r>
            <a:r>
              <a:rPr lang="en-ZA" sz="2800" dirty="0" smtClean="0">
                <a:solidFill>
                  <a:schemeClr val="tx1"/>
                </a:solidFill>
              </a:rPr>
              <a:t> </a:t>
            </a:r>
            <a:r>
              <a:rPr lang="en-ZA" sz="2800" dirty="0">
                <a:solidFill>
                  <a:schemeClr val="tx1"/>
                </a:solidFill>
              </a:rPr>
              <a:t>het </a:t>
            </a:r>
            <a:r>
              <a:rPr lang="en-ZA" sz="2800" dirty="0" err="1">
                <a:solidFill>
                  <a:schemeClr val="tx1"/>
                </a:solidFill>
              </a:rPr>
              <a:t>stadig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>
                <a:solidFill>
                  <a:schemeClr val="tx1"/>
                </a:solidFill>
              </a:rPr>
              <a:t>gewerk</a:t>
            </a:r>
            <a:r>
              <a:rPr lang="en-ZA" sz="28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ZA" sz="2800" b="1" dirty="0" err="1">
                <a:solidFill>
                  <a:schemeClr val="tx1"/>
                </a:solidFill>
              </a:rPr>
              <a:t>Boikotte</a:t>
            </a:r>
            <a:r>
              <a:rPr lang="en-ZA" sz="2800" b="1" dirty="0">
                <a:solidFill>
                  <a:schemeClr val="tx1"/>
                </a:solidFill>
              </a:rPr>
              <a:t>: </a:t>
            </a:r>
            <a:r>
              <a:rPr lang="en-ZA" sz="2800" dirty="0" err="1">
                <a:solidFill>
                  <a:schemeClr val="tx1"/>
                </a:solidFill>
              </a:rPr>
              <a:t>Werkers</a:t>
            </a:r>
            <a:r>
              <a:rPr lang="en-ZA" sz="2800" dirty="0">
                <a:solidFill>
                  <a:schemeClr val="tx1"/>
                </a:solidFill>
              </a:rPr>
              <a:t> het begin </a:t>
            </a:r>
            <a:r>
              <a:rPr lang="en-ZA" sz="2800" dirty="0" err="1">
                <a:solidFill>
                  <a:schemeClr val="tx1"/>
                </a:solidFill>
              </a:rPr>
              <a:t>werk</a:t>
            </a:r>
            <a:r>
              <a:rPr lang="en-ZA" sz="2800" dirty="0">
                <a:solidFill>
                  <a:schemeClr val="tx1"/>
                </a:solidFill>
              </a:rPr>
              <a:t> op </a:t>
            </a:r>
            <a:r>
              <a:rPr lang="en-ZA" sz="2800" dirty="0" err="1">
                <a:solidFill>
                  <a:schemeClr val="tx1"/>
                </a:solidFill>
              </a:rPr>
              <a:t>spoorweë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>
                <a:solidFill>
                  <a:schemeClr val="tx1"/>
                </a:solidFill>
              </a:rPr>
              <a:t>i.p.v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 smtClean="0">
                <a:solidFill>
                  <a:schemeClr val="tx1"/>
                </a:solidFill>
              </a:rPr>
              <a:t>myne</a:t>
            </a:r>
            <a:r>
              <a:rPr lang="en-ZA" sz="2800" dirty="0" smtClean="0">
                <a:solidFill>
                  <a:schemeClr val="tx1"/>
                </a:solidFill>
              </a:rPr>
              <a:t> </a:t>
            </a:r>
            <a:r>
              <a:rPr lang="en-ZA" sz="2800" dirty="0" err="1" smtClean="0">
                <a:solidFill>
                  <a:schemeClr val="tx1"/>
                </a:solidFill>
              </a:rPr>
              <a:t>soek</a:t>
            </a:r>
            <a:r>
              <a:rPr lang="en-ZA" sz="2800" dirty="0" smtClean="0">
                <a:solidFill>
                  <a:schemeClr val="tx1"/>
                </a:solidFill>
              </a:rPr>
              <a:t>.</a:t>
            </a:r>
            <a:endParaRPr lang="en-ZA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ZA" sz="2800" b="1" dirty="0" err="1" smtClean="0">
                <a:solidFill>
                  <a:schemeClr val="tx1"/>
                </a:solidFill>
              </a:rPr>
              <a:t>Stakings</a:t>
            </a:r>
            <a:r>
              <a:rPr lang="en-ZA" sz="2800" b="1" dirty="0">
                <a:solidFill>
                  <a:schemeClr val="tx1"/>
                </a:solidFill>
              </a:rPr>
              <a:t>: </a:t>
            </a:r>
            <a:r>
              <a:rPr lang="en-ZA" sz="2800" dirty="0" err="1" smtClean="0">
                <a:solidFill>
                  <a:schemeClr val="tx1"/>
                </a:solidFill>
              </a:rPr>
              <a:t>Werkers</a:t>
            </a:r>
            <a:r>
              <a:rPr lang="en-ZA" sz="2800" dirty="0" smtClean="0">
                <a:solidFill>
                  <a:schemeClr val="tx1"/>
                </a:solidFill>
              </a:rPr>
              <a:t> </a:t>
            </a:r>
            <a:r>
              <a:rPr lang="en-ZA" sz="2800" dirty="0">
                <a:solidFill>
                  <a:schemeClr val="tx1"/>
                </a:solidFill>
              </a:rPr>
              <a:t>het </a:t>
            </a:r>
            <a:r>
              <a:rPr lang="en-ZA" sz="2800" dirty="0" err="1">
                <a:solidFill>
                  <a:schemeClr val="tx1"/>
                </a:solidFill>
              </a:rPr>
              <a:t>gestaak</a:t>
            </a:r>
            <a:r>
              <a:rPr lang="en-ZA" sz="2800" dirty="0">
                <a:solidFill>
                  <a:schemeClr val="tx1"/>
                </a:solidFill>
              </a:rPr>
              <a:t>. </a:t>
            </a:r>
            <a:r>
              <a:rPr lang="en-ZA" sz="2800" dirty="0" err="1">
                <a:solidFill>
                  <a:schemeClr val="tx1"/>
                </a:solidFill>
              </a:rPr>
              <a:t>Geweier</a:t>
            </a:r>
            <a:r>
              <a:rPr lang="en-ZA" sz="2800" dirty="0">
                <a:solidFill>
                  <a:schemeClr val="tx1"/>
                </a:solidFill>
              </a:rPr>
              <a:t> om </a:t>
            </a:r>
            <a:r>
              <a:rPr lang="en-ZA" sz="2800" dirty="0" err="1">
                <a:solidFill>
                  <a:schemeClr val="tx1"/>
                </a:solidFill>
              </a:rPr>
              <a:t>te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>
                <a:solidFill>
                  <a:schemeClr val="tx1"/>
                </a:solidFill>
              </a:rPr>
              <a:t>werk</a:t>
            </a:r>
            <a:r>
              <a:rPr lang="en-ZA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0E20A-6550-49C3-860E-D1B018413E6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907792" y="1025462"/>
            <a:ext cx="8229600" cy="1143001"/>
          </a:xfrm>
        </p:spPr>
        <p:txBody>
          <a:bodyPr/>
          <a:lstStyle/>
          <a:p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2.9	Die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stad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Johannesburg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19072" y="2638362"/>
            <a:ext cx="10168128" cy="4219638"/>
          </a:xfrm>
        </p:spPr>
        <p:txBody>
          <a:bodyPr>
            <a:normAutofit/>
          </a:bodyPr>
          <a:lstStyle/>
          <a:p>
            <a:r>
              <a:rPr lang="en-ZA" altLang="en-US" sz="2400" dirty="0" smtClean="0">
                <a:solidFill>
                  <a:schemeClr val="tx1"/>
                </a:solidFill>
              </a:rPr>
              <a:t>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goud</a:t>
            </a:r>
            <a:r>
              <a:rPr lang="en-ZA" altLang="en-US" sz="2400" dirty="0" smtClean="0">
                <a:solidFill>
                  <a:schemeClr val="tx1"/>
                </a:solidFill>
              </a:rPr>
              <a:t> wat op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Langlaagte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ontdek</a:t>
            </a:r>
            <a:r>
              <a:rPr lang="en-ZA" altLang="en-US" sz="2400" dirty="0" smtClean="0">
                <a:solidFill>
                  <a:schemeClr val="tx1"/>
                </a:solidFill>
              </a:rPr>
              <a:t> is,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gelyk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asof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dit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nooit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sou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opraak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nie</a:t>
            </a:r>
            <a:r>
              <a:rPr lang="en-ZA" altLang="en-US" sz="2400" dirty="0" smtClean="0">
                <a:solidFill>
                  <a:schemeClr val="tx1"/>
                </a:solidFill>
              </a:rPr>
              <a:t>. </a:t>
            </a:r>
            <a:r>
              <a:rPr lang="en-ZA" altLang="en-US" sz="2400" dirty="0" smtClean="0">
                <a:solidFill>
                  <a:schemeClr val="tx1"/>
                </a:solidFill>
              </a:rPr>
              <a:t>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goud</a:t>
            </a:r>
            <a:r>
              <a:rPr lang="en-ZA" altLang="en-US" sz="2400" dirty="0" smtClean="0">
                <a:solidFill>
                  <a:schemeClr val="tx1"/>
                </a:solidFill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baie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regoor</a:t>
            </a:r>
            <a:r>
              <a:rPr lang="en-ZA" altLang="en-US" sz="2400" dirty="0" smtClean="0">
                <a:solidFill>
                  <a:schemeClr val="tx1"/>
                </a:solidFill>
              </a:rPr>
              <a:t>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wêreld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gelok</a:t>
            </a:r>
            <a:r>
              <a:rPr lang="en-ZA" altLang="en-US" sz="2400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Nuwe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winkels</a:t>
            </a:r>
            <a:r>
              <a:rPr lang="en-ZA" altLang="en-US" sz="2400" dirty="0" smtClean="0">
                <a:solidFill>
                  <a:schemeClr val="tx1"/>
                </a:solidFill>
              </a:rPr>
              <a:t> &amp;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huise</a:t>
            </a:r>
            <a:r>
              <a:rPr lang="en-ZA" altLang="en-US" sz="2400" dirty="0" smtClean="0">
                <a:solidFill>
                  <a:schemeClr val="tx1"/>
                </a:solidFill>
              </a:rPr>
              <a:t> (van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sinkplaat</a:t>
            </a:r>
            <a:r>
              <a:rPr lang="en-ZA" altLang="en-US" sz="2400" dirty="0" smtClean="0">
                <a:solidFill>
                  <a:schemeClr val="tx1"/>
                </a:solidFill>
              </a:rPr>
              <a:t>) is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byna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oornag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opgerig</a:t>
            </a:r>
            <a:r>
              <a:rPr lang="en-ZA" altLang="en-US" sz="2400" dirty="0" smtClean="0">
                <a:solidFill>
                  <a:schemeClr val="tx1"/>
                </a:solidFill>
              </a:rPr>
              <a:t>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Dit</a:t>
            </a:r>
            <a:r>
              <a:rPr lang="en-ZA" altLang="en-US" sz="2400" dirty="0" smtClean="0">
                <a:solidFill>
                  <a:schemeClr val="tx1"/>
                </a:solidFill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spoedig</a:t>
            </a:r>
            <a:r>
              <a:rPr lang="en-ZA" altLang="en-US" sz="2400" dirty="0" smtClean="0">
                <a:solidFill>
                  <a:schemeClr val="tx1"/>
                </a:solidFill>
              </a:rPr>
              <a:t> ‘n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lewendige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stad</a:t>
            </a:r>
            <a:r>
              <a:rPr lang="en-ZA" altLang="en-US" sz="2400" dirty="0" smtClean="0">
                <a:solidFill>
                  <a:schemeClr val="tx1"/>
                </a:solidFill>
              </a:rPr>
              <a:t> met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kroeë</a:t>
            </a:r>
            <a:r>
              <a:rPr lang="en-ZA" altLang="en-US" sz="2400" dirty="0" smtClean="0">
                <a:solidFill>
                  <a:schemeClr val="tx1"/>
                </a:solidFill>
              </a:rPr>
              <a:t>,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winkels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verversingslokale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geword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400" dirty="0" smtClean="0">
                <a:solidFill>
                  <a:schemeClr val="tx1"/>
                </a:solidFill>
              </a:rPr>
              <a:t>Johannesburg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eers</a:t>
            </a:r>
            <a:r>
              <a:rPr lang="en-ZA" altLang="en-US" sz="2400" dirty="0" smtClean="0">
                <a:solidFill>
                  <a:schemeClr val="tx1"/>
                </a:solidFill>
              </a:rPr>
              <a:t> in 1928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amptelik</a:t>
            </a:r>
            <a:r>
              <a:rPr lang="en-ZA" altLang="en-US" sz="2400" dirty="0" smtClean="0">
                <a:solidFill>
                  <a:schemeClr val="tx1"/>
                </a:solidFill>
              </a:rPr>
              <a:t> ‘n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stad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geword</a:t>
            </a:r>
            <a:r>
              <a:rPr lang="en-ZA" altLang="en-US" sz="2400" dirty="0" smtClean="0">
                <a:solidFill>
                  <a:schemeClr val="tx1"/>
                </a:solidFill>
              </a:rPr>
              <a:t>, maar is reeds in 1886 as ‘n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dorp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opgerig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Binne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smtClean="0">
                <a:solidFill>
                  <a:schemeClr val="tx1"/>
                </a:solidFill>
              </a:rPr>
              <a:t>10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jaar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smtClean="0">
                <a:solidFill>
                  <a:schemeClr val="tx1"/>
                </a:solidFill>
              </a:rPr>
              <a:t>was </a:t>
            </a:r>
            <a:r>
              <a:rPr lang="en-ZA" altLang="en-US" sz="2400" dirty="0" smtClean="0">
                <a:solidFill>
                  <a:schemeClr val="tx1"/>
                </a:solidFill>
              </a:rPr>
              <a:t>die </a:t>
            </a:r>
            <a:r>
              <a:rPr lang="en-ZA" altLang="en-US" sz="2400" dirty="0" smtClean="0">
                <a:solidFill>
                  <a:schemeClr val="tx1"/>
                </a:solidFill>
              </a:rPr>
              <a:t>reeds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grootste</a:t>
            </a:r>
            <a:r>
              <a:rPr lang="en-ZA" altLang="en-US" sz="2400" dirty="0" smtClean="0">
                <a:solidFill>
                  <a:schemeClr val="tx1"/>
                </a:solidFill>
              </a:rPr>
              <a:t> in S.A.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selfs</a:t>
            </a:r>
            <a:r>
              <a:rPr lang="en-ZA" altLang="en-US" sz="2400" dirty="0" smtClean="0">
                <a:solidFill>
                  <a:schemeClr val="tx1"/>
                </a:solidFill>
              </a:rPr>
              <a:t>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groei</a:t>
            </a:r>
            <a:r>
              <a:rPr lang="en-ZA" altLang="en-US" sz="2400" dirty="0" smtClean="0">
                <a:solidFill>
                  <a:schemeClr val="tx1"/>
                </a:solidFill>
              </a:rPr>
              <a:t> van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Kaapstad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oortref</a:t>
            </a:r>
            <a:r>
              <a:rPr lang="en-ZA" altLang="en-US" sz="2400" dirty="0" smtClean="0">
                <a:solidFill>
                  <a:schemeClr val="tx1"/>
                </a:solidFill>
              </a:rPr>
              <a:t>, wat </a:t>
            </a:r>
            <a:r>
              <a:rPr lang="en-ZA" altLang="en-US" sz="2400" dirty="0" smtClean="0">
                <a:solidFill>
                  <a:schemeClr val="tx1"/>
                </a:solidFill>
              </a:rPr>
              <a:t>200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jaar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ouer</a:t>
            </a:r>
            <a:r>
              <a:rPr lang="en-ZA" altLang="en-US" sz="2400" dirty="0" smtClean="0">
                <a:solidFill>
                  <a:schemeClr val="tx1"/>
                </a:solidFill>
              </a:rPr>
              <a:t> was!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49F9B-C366-4163-AFFC-4FF0B46C565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/>
          <a:stretch>
            <a:fillRect/>
          </a:stretch>
        </p:blipFill>
        <p:spPr bwMode="auto">
          <a:xfrm>
            <a:off x="1524000" y="3505201"/>
            <a:ext cx="9144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Huiswerk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:	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Akt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6 Bl. 123-124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6F82D-178A-447A-B846-EC64D7FBF5E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" b="15625"/>
          <a:stretch>
            <a:fillRect/>
          </a:stretch>
        </p:blipFill>
        <p:spPr bwMode="auto">
          <a:xfrm>
            <a:off x="1524000" y="12192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286000" y="5943600"/>
            <a:ext cx="533400" cy="381000"/>
          </a:xfrm>
          <a:prstGeom prst="straightConnector1">
            <a:avLst/>
          </a:prstGeom>
          <a:ln w="2857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2819401" y="60960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Bestudeer!</a:t>
            </a:r>
          </a:p>
        </p:txBody>
      </p:sp>
    </p:spTree>
    <p:extLst>
      <p:ext uri="{BB962C8B-B14F-4D97-AF65-F5344CB8AC3E}">
        <p14:creationId xmlns:p14="http://schemas.microsoft.com/office/powerpoint/2010/main" val="26953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3840" y="568345"/>
            <a:ext cx="11704320" cy="1560716"/>
          </a:xfrm>
        </p:spPr>
        <p:txBody>
          <a:bodyPr>
            <a:normAutofit/>
          </a:bodyPr>
          <a:lstStyle/>
          <a:p>
            <a:pPr algn="ctr"/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3.	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Die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minerale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revolusie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‘n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keerpunt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in S.A. se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geskiedenis</a:t>
            </a:r>
            <a:endParaRPr lang="en-ZA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43840" y="2284044"/>
            <a:ext cx="11558016" cy="916356"/>
          </a:xfrm>
        </p:spPr>
        <p:txBody>
          <a:bodyPr>
            <a:normAutofit/>
          </a:bodyPr>
          <a:lstStyle/>
          <a:p>
            <a:r>
              <a:rPr lang="en-ZA" altLang="en-US" sz="2400" dirty="0" err="1" smtClean="0">
                <a:solidFill>
                  <a:schemeClr val="tx1"/>
                </a:solidFill>
              </a:rPr>
              <a:t>Hierdie</a:t>
            </a:r>
            <a:r>
              <a:rPr lang="en-ZA" altLang="en-US" sz="2400" dirty="0" smtClean="0">
                <a:solidFill>
                  <a:schemeClr val="tx1"/>
                </a:solidFill>
              </a:rPr>
              <a:t> het ‘n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beweging</a:t>
            </a:r>
            <a:r>
              <a:rPr lang="en-ZA" altLang="en-US" sz="2400" dirty="0" smtClean="0">
                <a:solidFill>
                  <a:schemeClr val="tx1"/>
                </a:solidFill>
              </a:rPr>
              <a:t> in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alle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rassegroepe</a:t>
            </a:r>
            <a:r>
              <a:rPr lang="en-ZA" altLang="en-US" sz="2400" dirty="0" smtClean="0">
                <a:solidFill>
                  <a:schemeClr val="tx1"/>
                </a:solidFill>
              </a:rPr>
              <a:t> van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plattelandse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na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stedelike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gebiede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veroorsaak</a:t>
            </a:r>
            <a:r>
              <a:rPr lang="en-ZA" altLang="en-US" sz="2400" dirty="0" smtClean="0">
                <a:solidFill>
                  <a:schemeClr val="tx1"/>
                </a:solidFill>
              </a:rPr>
              <a:t>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Dié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mense</a:t>
            </a:r>
            <a:r>
              <a:rPr lang="en-ZA" altLang="en-US" sz="2400" dirty="0" smtClean="0">
                <a:solidFill>
                  <a:schemeClr val="tx1"/>
                </a:solidFill>
              </a:rPr>
              <a:t> was op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soek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na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werk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F1984-42D5-430C-B3E2-54465D6C4E7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0" y="3352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ZA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3.1	Die </a:t>
            </a:r>
            <a:r>
              <a:rPr lang="en-ZA" sz="4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verskuiwende</a:t>
            </a:r>
            <a:r>
              <a:rPr lang="en-ZA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magsbalans</a:t>
            </a:r>
            <a:endParaRPr lang="en-ZA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840" y="4648200"/>
            <a:ext cx="1147267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2800" dirty="0" err="1"/>
              <a:t>Dit</a:t>
            </a:r>
            <a:r>
              <a:rPr lang="en-ZA" sz="2800" dirty="0"/>
              <a:t> het begin met die </a:t>
            </a:r>
            <a:r>
              <a:rPr lang="en-ZA" sz="2800" dirty="0" err="1"/>
              <a:t>Britse</a:t>
            </a:r>
            <a:r>
              <a:rPr lang="en-ZA" sz="2800" dirty="0"/>
              <a:t> </a:t>
            </a:r>
            <a:r>
              <a:rPr lang="en-ZA" sz="2800" dirty="0" err="1"/>
              <a:t>stappe</a:t>
            </a:r>
            <a:r>
              <a:rPr lang="en-ZA" sz="2800" dirty="0"/>
              <a:t> </a:t>
            </a:r>
            <a:r>
              <a:rPr lang="en-ZA" sz="2800" dirty="0" err="1"/>
              <a:t>om</a:t>
            </a:r>
            <a:r>
              <a:rPr lang="en-ZA" sz="2800" dirty="0"/>
              <a:t> S.A. </a:t>
            </a:r>
            <a:r>
              <a:rPr lang="en-ZA" sz="2800" dirty="0" err="1"/>
              <a:t>te</a:t>
            </a:r>
            <a:r>
              <a:rPr lang="en-ZA" sz="2800" dirty="0"/>
              <a:t> </a:t>
            </a:r>
            <a:r>
              <a:rPr lang="en-ZA" sz="2800" dirty="0" err="1"/>
              <a:t>verening</a:t>
            </a:r>
            <a:r>
              <a:rPr lang="en-ZA" sz="2800" dirty="0"/>
              <a:t> </a:t>
            </a:r>
            <a:r>
              <a:rPr lang="en-ZA" sz="2800" dirty="0" err="1"/>
              <a:t>na</a:t>
            </a:r>
            <a:r>
              <a:rPr lang="en-ZA" sz="2800" dirty="0"/>
              <a:t> die </a:t>
            </a:r>
            <a:r>
              <a:rPr lang="en-ZA" sz="2800" dirty="0" err="1"/>
              <a:t>ondergang</a:t>
            </a:r>
            <a:r>
              <a:rPr lang="en-ZA" sz="2800" dirty="0"/>
              <a:t>  van die </a:t>
            </a:r>
            <a:r>
              <a:rPr lang="en-ZA" sz="2800" dirty="0" err="1"/>
              <a:t>Boererepublieke</a:t>
            </a:r>
            <a:r>
              <a:rPr lang="en-ZA" sz="2800" dirty="0"/>
              <a:t> in die </a:t>
            </a:r>
            <a:r>
              <a:rPr lang="en-ZA" sz="2800" dirty="0" err="1"/>
              <a:t>Suid-Afrikaanse</a:t>
            </a:r>
            <a:r>
              <a:rPr lang="en-ZA" sz="2800" dirty="0"/>
              <a:t> </a:t>
            </a:r>
            <a:r>
              <a:rPr lang="en-ZA" sz="2800" dirty="0" err="1"/>
              <a:t>Oorlog</a:t>
            </a:r>
            <a:r>
              <a:rPr lang="en-ZA" sz="2800" dirty="0"/>
              <a:t> (1899-1902) en is </a:t>
            </a:r>
            <a:r>
              <a:rPr lang="en-ZA" sz="2800" dirty="0" err="1"/>
              <a:t>verstewig</a:t>
            </a:r>
            <a:r>
              <a:rPr lang="en-ZA" sz="2800" dirty="0"/>
              <a:t>  met die </a:t>
            </a:r>
            <a:r>
              <a:rPr lang="en-ZA" sz="2800" dirty="0" err="1"/>
              <a:t>Unie</a:t>
            </a:r>
            <a:r>
              <a:rPr lang="en-ZA" sz="2800" dirty="0"/>
              <a:t> van S.A. in 1910 &amp; die </a:t>
            </a:r>
            <a:r>
              <a:rPr lang="en-ZA" sz="2800" b="1" dirty="0" err="1">
                <a:solidFill>
                  <a:srgbClr val="FF0000"/>
                </a:solidFill>
              </a:rPr>
              <a:t>Naturellegrondwet</a:t>
            </a:r>
            <a:r>
              <a:rPr lang="en-ZA" sz="2800" dirty="0"/>
              <a:t> in 1913.</a:t>
            </a:r>
          </a:p>
        </p:txBody>
      </p:sp>
    </p:spTree>
    <p:extLst>
      <p:ext uri="{BB962C8B-B14F-4D97-AF65-F5344CB8AC3E}">
        <p14:creationId xmlns:p14="http://schemas.microsoft.com/office/powerpoint/2010/main" val="39241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3.1.1	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Ondergang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van die</a:t>
            </a:r>
            <a:b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Boererepublieke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in 1902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63168" y="2438400"/>
            <a:ext cx="10741103" cy="3651504"/>
          </a:xfrm>
        </p:spPr>
        <p:txBody>
          <a:bodyPr>
            <a:normAutofit/>
          </a:bodyPr>
          <a:lstStyle/>
          <a:p>
            <a:r>
              <a:rPr lang="en-ZA" altLang="en-US" sz="2400" dirty="0" smtClean="0">
                <a:solidFill>
                  <a:schemeClr val="tx1"/>
                </a:solidFill>
              </a:rPr>
              <a:t>In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Oktober</a:t>
            </a:r>
            <a:r>
              <a:rPr lang="en-ZA" altLang="en-US" sz="2400" dirty="0" smtClean="0">
                <a:solidFill>
                  <a:schemeClr val="tx1"/>
                </a:solidFill>
              </a:rPr>
              <a:t> 1899, het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Suid-Afrikaanse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oorlog</a:t>
            </a:r>
            <a:r>
              <a:rPr lang="en-ZA" altLang="en-US" sz="2400" dirty="0" smtClean="0">
                <a:solidFill>
                  <a:schemeClr val="tx1"/>
                </a:solidFill>
              </a:rPr>
              <a:t> (of Anglo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Boere-Oorlog</a:t>
            </a:r>
            <a:r>
              <a:rPr lang="en-ZA" altLang="en-US" sz="2400" dirty="0" smtClean="0">
                <a:solidFill>
                  <a:schemeClr val="tx1"/>
                </a:solidFill>
              </a:rPr>
              <a:t>)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tussen</a:t>
            </a:r>
            <a:r>
              <a:rPr lang="en-ZA" altLang="en-US" sz="2400" dirty="0" smtClean="0">
                <a:solidFill>
                  <a:schemeClr val="tx1"/>
                </a:solidFill>
              </a:rPr>
              <a:t>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Boere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Britte</a:t>
            </a:r>
            <a:r>
              <a:rPr lang="en-ZA" altLang="en-US" sz="2400" dirty="0" smtClean="0">
                <a:solidFill>
                  <a:schemeClr val="tx1"/>
                </a:solidFill>
              </a:rPr>
              <a:t> begin.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Aanvanklik</a:t>
            </a:r>
            <a:r>
              <a:rPr lang="en-ZA" altLang="en-US" sz="2400" dirty="0" smtClean="0">
                <a:solidFill>
                  <a:schemeClr val="tx1"/>
                </a:solidFill>
              </a:rPr>
              <a:t> was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Boere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suksesvol</a:t>
            </a:r>
            <a:r>
              <a:rPr lang="en-ZA" altLang="en-US" sz="2400" dirty="0" smtClean="0">
                <a:solidFill>
                  <a:schemeClr val="tx1"/>
                </a:solidFill>
              </a:rPr>
              <a:t>, maar in 1900 het nog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Britse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soldate</a:t>
            </a:r>
            <a:r>
              <a:rPr lang="en-ZA" altLang="en-US" sz="2400" dirty="0" smtClean="0">
                <a:solidFill>
                  <a:schemeClr val="tx1"/>
                </a:solidFill>
              </a:rPr>
              <a:t> in S.A.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aangekom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</a:rPr>
              <a:t>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Boere</a:t>
            </a:r>
            <a:r>
              <a:rPr lang="en-ZA" altLang="en-US" sz="2400" dirty="0" smtClean="0">
                <a:solidFill>
                  <a:schemeClr val="tx1"/>
                </a:solidFill>
              </a:rPr>
              <a:t> is toe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verslaan</a:t>
            </a:r>
            <a:r>
              <a:rPr lang="en-ZA" altLang="en-US" sz="2400" dirty="0" smtClean="0">
                <a:solidFill>
                  <a:schemeClr val="tx1"/>
                </a:solidFill>
              </a:rPr>
              <a:t> in 1902.</a:t>
            </a:r>
          </a:p>
          <a:p>
            <a:endParaRPr lang="en-Z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533C2-28FC-4D85-9DD1-BAE311CED87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9950"/>
            <a:ext cx="3124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59314"/>
            <a:ext cx="43434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397347" y="5626893"/>
            <a:ext cx="8229600" cy="868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ZA" altLang="en-US" dirty="0" err="1" smtClean="0">
                <a:solidFill>
                  <a:schemeClr val="tx1"/>
                </a:solidFill>
              </a:rPr>
              <a:t>Hanboek</a:t>
            </a:r>
            <a:r>
              <a:rPr lang="en-ZA" altLang="en-US" dirty="0" smtClean="0">
                <a:solidFill>
                  <a:schemeClr val="tx1"/>
                </a:solidFill>
              </a:rPr>
              <a:t> </a:t>
            </a:r>
            <a:r>
              <a:rPr lang="en-ZA" altLang="en-US" dirty="0" err="1" smtClean="0">
                <a:solidFill>
                  <a:schemeClr val="tx1"/>
                </a:solidFill>
              </a:rPr>
              <a:t>bladsy</a:t>
            </a:r>
            <a:r>
              <a:rPr lang="en-ZA" altLang="en-US" dirty="0" smtClean="0">
                <a:solidFill>
                  <a:schemeClr val="tx1"/>
                </a:solidFill>
              </a:rPr>
              <a:t> 126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08DA5-9A68-4E25-BD12-1AAC990A62D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3.1.1	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Ondergang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van die</a:t>
            </a:r>
            <a:b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Boererepublieke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in 1902 		</a:t>
            </a:r>
            <a:r>
              <a:rPr lang="en-ZA" altLang="en-US" sz="4000" dirty="0"/>
              <a:t>	(</a:t>
            </a:r>
            <a:r>
              <a:rPr lang="en-ZA" altLang="en-US" sz="4000" dirty="0" err="1"/>
              <a:t>vervolg</a:t>
            </a:r>
            <a:r>
              <a:rPr lang="en-ZA" altLang="en-US" sz="4000" dirty="0"/>
              <a:t>)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2" y="2255267"/>
            <a:ext cx="9144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181600" y="4929982"/>
            <a:ext cx="1828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f-ZA" b="1" dirty="0" smtClean="0">
                <a:solidFill>
                  <a:schemeClr val="accent1">
                    <a:lumMod val="75000"/>
                  </a:schemeClr>
                </a:solidFill>
              </a:rPr>
              <a:t>Som die volgende kernwoorde op: </a:t>
            </a:r>
            <a:endParaRPr lang="af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" y="2788169"/>
            <a:ext cx="11134645" cy="3897443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af-ZA" sz="2400" b="1" dirty="0" smtClean="0">
                <a:solidFill>
                  <a:schemeClr val="tx1"/>
                </a:solidFill>
              </a:rPr>
              <a:t>Afrika-nasionalisme		→ Ongeskoolde </a:t>
            </a:r>
            <a:r>
              <a:rPr lang="af-ZA" sz="2400" b="1" dirty="0">
                <a:solidFill>
                  <a:schemeClr val="tx1"/>
                </a:solidFill>
              </a:rPr>
              <a:t>arbeid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af-ZA" sz="2400" b="1" dirty="0" err="1" smtClean="0">
                <a:solidFill>
                  <a:schemeClr val="tx1"/>
                </a:solidFill>
              </a:rPr>
              <a:t>Randhere</a:t>
            </a:r>
            <a:r>
              <a:rPr lang="af-ZA" sz="2400" b="1" dirty="0" smtClean="0">
                <a:solidFill>
                  <a:schemeClr val="tx1"/>
                </a:solidFill>
              </a:rPr>
              <a:t>				</a:t>
            </a:r>
            <a:r>
              <a:rPr lang="af-ZA" sz="2400" b="1" dirty="0">
                <a:solidFill>
                  <a:schemeClr val="tx1"/>
                </a:solidFill>
              </a:rPr>
              <a:t> </a:t>
            </a:r>
            <a:r>
              <a:rPr lang="af-ZA" sz="2400" b="1" dirty="0" smtClean="0">
                <a:solidFill>
                  <a:schemeClr val="tx1"/>
                </a:solidFill>
              </a:rPr>
              <a:t>→ </a:t>
            </a:r>
            <a:r>
              <a:rPr lang="af-ZA" sz="2400" b="1" dirty="0">
                <a:solidFill>
                  <a:schemeClr val="tx1"/>
                </a:solidFill>
              </a:rPr>
              <a:t>Agrariese </a:t>
            </a:r>
            <a:r>
              <a:rPr lang="af-ZA" sz="2400" b="1" dirty="0" smtClean="0">
                <a:solidFill>
                  <a:schemeClr val="tx1"/>
                </a:solidFill>
              </a:rPr>
              <a:t>samelewing</a:t>
            </a:r>
            <a:endParaRPr lang="af-ZA" sz="2400" b="1" dirty="0">
              <a:solidFill>
                <a:schemeClr val="tx1"/>
              </a:solidFill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af-ZA" sz="2400" b="1" dirty="0" smtClean="0">
                <a:solidFill>
                  <a:schemeClr val="tx1"/>
                </a:solidFill>
              </a:rPr>
              <a:t>Satyagraha- veldtog 		 → </a:t>
            </a:r>
            <a:r>
              <a:rPr lang="af-ZA" sz="2400" b="1" dirty="0" err="1" smtClean="0">
                <a:solidFill>
                  <a:schemeClr val="tx1"/>
                </a:solidFill>
              </a:rPr>
              <a:t>Hutbelasting</a:t>
            </a:r>
            <a:r>
              <a:rPr lang="af-ZA" sz="24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af-ZA" sz="2400" b="1" dirty="0" smtClean="0">
                <a:solidFill>
                  <a:schemeClr val="tx1"/>
                </a:solidFill>
              </a:rPr>
              <a:t>Trekarbeid				</a:t>
            </a:r>
            <a:r>
              <a:rPr lang="af-ZA" sz="2400" b="1" dirty="0">
                <a:solidFill>
                  <a:schemeClr val="tx1"/>
                </a:solidFill>
              </a:rPr>
              <a:t> </a:t>
            </a:r>
            <a:r>
              <a:rPr lang="af-ZA" sz="2400" b="1" dirty="0" smtClean="0">
                <a:solidFill>
                  <a:schemeClr val="tx1"/>
                </a:solidFill>
              </a:rPr>
              <a:t>→ Huurboer</a:t>
            </a:r>
            <a:endParaRPr lang="af-ZA" sz="2400" b="1" dirty="0">
              <a:solidFill>
                <a:schemeClr val="tx1"/>
              </a:solidFill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af-ZA" sz="2400" b="1" dirty="0" smtClean="0">
                <a:solidFill>
                  <a:schemeClr val="tx1"/>
                </a:solidFill>
              </a:rPr>
              <a:t>Uitlander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af-ZA" sz="2400" b="1" dirty="0" smtClean="0">
                <a:solidFill>
                  <a:schemeClr val="tx1"/>
                </a:solidFill>
              </a:rPr>
              <a:t>Klas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af-ZA" sz="2400" b="1" dirty="0" err="1" smtClean="0">
                <a:solidFill>
                  <a:schemeClr val="tx1"/>
                </a:solidFill>
              </a:rPr>
              <a:t>Naturellegrondwet</a:t>
            </a:r>
            <a:endParaRPr lang="af-ZA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584" y="453962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3.1.2 African Political Organisation: 1902</a:t>
            </a:r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255008"/>
          </a:xfrm>
        </p:spPr>
        <p:txBody>
          <a:bodyPr>
            <a:noAutofit/>
          </a:bodyPr>
          <a:lstStyle/>
          <a:p>
            <a:r>
              <a:rPr lang="en-ZA" altLang="en-US" sz="2800" dirty="0" err="1" smtClean="0">
                <a:solidFill>
                  <a:schemeClr val="tx1"/>
                </a:solidFill>
              </a:rPr>
              <a:t>Gestig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deur</a:t>
            </a:r>
            <a:r>
              <a:rPr lang="en-ZA" altLang="en-US" sz="2800" dirty="0" smtClean="0">
                <a:solidFill>
                  <a:schemeClr val="tx1"/>
                </a:solidFill>
              </a:rPr>
              <a:t> W. Collins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800" dirty="0" smtClean="0">
                <a:solidFill>
                  <a:schemeClr val="tx1"/>
                </a:solidFill>
              </a:rPr>
              <a:t> J.W Tobin.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Vir</a:t>
            </a:r>
            <a:r>
              <a:rPr lang="en-ZA" altLang="en-US" sz="2800" dirty="0" smtClean="0">
                <a:solidFill>
                  <a:schemeClr val="tx1"/>
                </a:solidFill>
              </a:rPr>
              <a:t> die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belang</a:t>
            </a:r>
            <a:r>
              <a:rPr lang="en-ZA" altLang="en-US" sz="2800" dirty="0" smtClean="0">
                <a:solidFill>
                  <a:schemeClr val="tx1"/>
                </a:solidFill>
              </a:rPr>
              <a:t> van die bruin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mense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smtClean="0">
                <a:solidFill>
                  <a:schemeClr val="tx1"/>
                </a:solidFill>
              </a:rPr>
              <a:t>1905- dr. Abdullah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Abdurahman</a:t>
            </a:r>
            <a:r>
              <a:rPr lang="en-ZA" altLang="en-US" sz="2800" dirty="0" smtClean="0">
                <a:solidFill>
                  <a:schemeClr val="tx1"/>
                </a:solidFill>
              </a:rPr>
              <a:t> as </a:t>
            </a:r>
            <a:r>
              <a:rPr lang="en-ZA" altLang="en-US" sz="2800" dirty="0" smtClean="0">
                <a:solidFill>
                  <a:schemeClr val="tx1"/>
                </a:solidFill>
              </a:rPr>
              <a:t>president van </a:t>
            </a:r>
            <a:r>
              <a:rPr lang="en-ZA" altLang="en-US" sz="2800" dirty="0" smtClean="0">
                <a:solidFill>
                  <a:schemeClr val="tx1"/>
                </a:solidFill>
              </a:rPr>
              <a:t>APO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gekies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Hoofdoel</a:t>
            </a:r>
            <a:r>
              <a:rPr lang="en-ZA" altLang="en-US" sz="2800" dirty="0" smtClean="0">
                <a:solidFill>
                  <a:schemeClr val="tx1"/>
                </a:solidFill>
              </a:rPr>
              <a:t>: om bruin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onderrig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te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verbeter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en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stemreg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vir</a:t>
            </a:r>
            <a:r>
              <a:rPr lang="en-ZA" altLang="en-US" sz="2800" dirty="0" smtClean="0">
                <a:solidFill>
                  <a:schemeClr val="tx1"/>
                </a:solidFill>
              </a:rPr>
              <a:t> bruin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mense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kry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smtClean="0">
                <a:solidFill>
                  <a:schemeClr val="tx1"/>
                </a:solidFill>
              </a:rPr>
              <a:t>Was teen die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kleurslagboom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ECB00D-72B4-459E-B48B-4574894BC4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185" y="88087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3.1.3 Transvaal Indian Congress: 1903</a:t>
            </a:r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altLang="en-US" sz="2800" dirty="0" smtClean="0">
                <a:solidFill>
                  <a:schemeClr val="tx1"/>
                </a:solidFill>
              </a:rPr>
              <a:t>In 1903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deur</a:t>
            </a:r>
            <a:r>
              <a:rPr lang="en-ZA" altLang="en-US" sz="2800" dirty="0" smtClean="0">
                <a:solidFill>
                  <a:schemeClr val="tx1"/>
                </a:solidFill>
              </a:rPr>
              <a:t> Mahatma Gandhi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gestig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err="1" smtClean="0">
                <a:solidFill>
                  <a:schemeClr val="tx1"/>
                </a:solidFill>
              </a:rPr>
              <a:t>Gehelp</a:t>
            </a:r>
            <a:r>
              <a:rPr lang="en-ZA" altLang="en-US" sz="2800" dirty="0" smtClean="0">
                <a:solidFill>
                  <a:schemeClr val="tx1"/>
                </a:solidFill>
              </a:rPr>
              <a:t> om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weerstand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te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bied</a:t>
            </a:r>
            <a:r>
              <a:rPr lang="en-ZA" altLang="en-US" sz="2800" dirty="0" smtClean="0">
                <a:solidFill>
                  <a:schemeClr val="tx1"/>
                </a:solidFill>
              </a:rPr>
              <a:t> teen die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wetgewing</a:t>
            </a:r>
            <a:r>
              <a:rPr lang="en-ZA" altLang="en-US" sz="2800" dirty="0" smtClean="0">
                <a:solidFill>
                  <a:schemeClr val="tx1"/>
                </a:solidFill>
              </a:rPr>
              <a:t> teen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indiërs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 smtClean="0">
                <a:solidFill>
                  <a:schemeClr val="tx1"/>
                </a:solidFill>
              </a:rPr>
              <a:t>Gandhi het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regte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gestudeer</a:t>
            </a:r>
            <a:r>
              <a:rPr lang="en-ZA" altLang="en-US" sz="2800" dirty="0" smtClean="0">
                <a:solidFill>
                  <a:schemeClr val="tx1"/>
                </a:solidFill>
              </a:rPr>
              <a:t> in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Engeland</a:t>
            </a:r>
            <a:r>
              <a:rPr lang="en-ZA" alt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F6E020-1D3B-4555-987B-2881BF57EFB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704" y="75609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4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3.1.4 </a:t>
            </a:r>
            <a:r>
              <a:rPr lang="en-ZA" sz="4000" b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Bambatha-rebellie</a:t>
            </a:r>
            <a:r>
              <a:rPr lang="en-ZA" sz="4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: 1906</a:t>
            </a:r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663952" y="2569465"/>
            <a:ext cx="8229600" cy="4525963"/>
          </a:xfrm>
        </p:spPr>
        <p:txBody>
          <a:bodyPr>
            <a:normAutofit/>
          </a:bodyPr>
          <a:lstStyle/>
          <a:p>
            <a:r>
              <a:rPr lang="en-ZA" altLang="en-US" sz="2400" dirty="0" smtClean="0">
                <a:solidFill>
                  <a:schemeClr val="tx1"/>
                </a:solidFill>
              </a:rPr>
              <a:t>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koloniale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owerhede</a:t>
            </a:r>
            <a:r>
              <a:rPr lang="en-ZA" altLang="en-US" sz="2400" dirty="0" smtClean="0">
                <a:solidFill>
                  <a:schemeClr val="tx1"/>
                </a:solidFill>
              </a:rPr>
              <a:t> het 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ŉ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kopbelasting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van £1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ingestel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vir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bestaande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hutbelasting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om swart mans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aan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te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moedig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om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geldekonomie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te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betree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Bambatha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kaMancinza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was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leier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van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amaZondi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-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stamgroep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van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Zoeloes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Was teen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instelling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insameling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van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nuwe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belasting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Hutbelasting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Vorm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van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belasting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waaraan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koloniale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owerhede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Afrikane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onderwerp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het.</a:t>
            </a:r>
            <a:endParaRPr lang="en-Z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BD15C-9D8F-4C0A-A419-6F27FF84B88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794259" y="723328"/>
            <a:ext cx="7312654" cy="1276160"/>
          </a:xfrm>
        </p:spPr>
        <p:txBody>
          <a:bodyPr/>
          <a:lstStyle/>
          <a:p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Bambatha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vervolg</a:t>
            </a:r>
            <a:endParaRPr lang="en-ZA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altLang="en-US" sz="2400" dirty="0" err="1" smtClean="0">
                <a:solidFill>
                  <a:schemeClr val="tx1"/>
                </a:solidFill>
              </a:rPr>
              <a:t>Bambatha</a:t>
            </a:r>
            <a:r>
              <a:rPr lang="en-ZA" altLang="en-US" sz="2400" dirty="0" smtClean="0">
                <a:solidFill>
                  <a:schemeClr val="tx1"/>
                </a:solidFill>
              </a:rPr>
              <a:t> het met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klein</a:t>
            </a:r>
            <a:r>
              <a:rPr lang="en-ZA" altLang="en-US" sz="2400" dirty="0" smtClean="0">
                <a:solidFill>
                  <a:schemeClr val="tx1"/>
                </a:solidFill>
              </a:rPr>
              <a:t> mag van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ondersteuners</a:t>
            </a:r>
            <a:r>
              <a:rPr lang="en-ZA" altLang="en-US" sz="2400" dirty="0" smtClean="0">
                <a:solidFill>
                  <a:schemeClr val="tx1"/>
                </a:solidFill>
              </a:rPr>
              <a:t>, met 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ŉ reeks guerrilla-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aanvalle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op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Britte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begin.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Britte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egter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meer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vuurkrag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gehad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die guerrillas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verslaan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Feb 1906- 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April 1906.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Bambatha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gesterf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in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geveg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, maar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sy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ondersteuners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het steeds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geglo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hy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was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lewend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aangehou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veg.</a:t>
            </a:r>
          </a:p>
          <a:p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3000 – 4000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Zoeloes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is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doodgemaak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en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meer</a:t>
            </a:r>
            <a:r>
              <a:rPr lang="en-ZA" alt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as 7000 </a:t>
            </a:r>
            <a:r>
              <a:rPr lang="en-ZA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opgelsuit</a:t>
            </a:r>
            <a:endParaRPr lang="en-Z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B77178-6111-476C-B850-BDB6B49FF3B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042160" y="2566417"/>
            <a:ext cx="8229600" cy="3230563"/>
          </a:xfrm>
        </p:spPr>
        <p:txBody>
          <a:bodyPr>
            <a:normAutofit/>
          </a:bodyPr>
          <a:lstStyle/>
          <a:p>
            <a:r>
              <a:rPr lang="en-ZA" altLang="en-US" sz="2400" dirty="0" smtClean="0">
                <a:solidFill>
                  <a:schemeClr val="tx1"/>
                </a:solidFill>
              </a:rPr>
              <a:t>Op 31 Mei 1910 is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bogenoemde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gestig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onder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Britse</a:t>
            </a:r>
            <a:r>
              <a:rPr lang="en-ZA" altLang="en-US" sz="2400" dirty="0" smtClean="0">
                <a:solidFill>
                  <a:schemeClr val="tx1"/>
                </a:solidFill>
              </a:rPr>
              <a:t> dominium.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Hierdie</a:t>
            </a:r>
            <a:r>
              <a:rPr lang="en-ZA" altLang="en-US" sz="2400" dirty="0" smtClean="0">
                <a:solidFill>
                  <a:schemeClr val="tx1"/>
                </a:solidFill>
              </a:rPr>
              <a:t> was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presies</a:t>
            </a:r>
            <a:r>
              <a:rPr lang="en-ZA" altLang="en-US" sz="2400" dirty="0" smtClean="0">
                <a:solidFill>
                  <a:schemeClr val="tx1"/>
                </a:solidFill>
              </a:rPr>
              <a:t> 8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jaar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nadat</a:t>
            </a:r>
            <a:r>
              <a:rPr lang="en-ZA" altLang="en-US" sz="2400" dirty="0" smtClean="0">
                <a:solidFill>
                  <a:schemeClr val="tx1"/>
                </a:solidFill>
              </a:rPr>
              <a:t>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Verdrag</a:t>
            </a:r>
            <a:r>
              <a:rPr lang="en-ZA" altLang="en-US" sz="2400" dirty="0" smtClean="0">
                <a:solidFill>
                  <a:schemeClr val="tx1"/>
                </a:solidFill>
              </a:rPr>
              <a:t> van Vereeniging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geteken</a:t>
            </a:r>
            <a:r>
              <a:rPr lang="en-ZA" altLang="en-US" sz="2400" dirty="0" smtClean="0">
                <a:solidFill>
                  <a:schemeClr val="tx1"/>
                </a:solidFill>
              </a:rPr>
              <a:t> is, wat die Anglo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Boere-oorlog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beëindig</a:t>
            </a:r>
            <a:r>
              <a:rPr lang="en-ZA" altLang="en-US" sz="2400" dirty="0" smtClean="0">
                <a:solidFill>
                  <a:schemeClr val="tx1"/>
                </a:solidFill>
              </a:rPr>
              <a:t> het.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8F3EF6-CDC6-4276-8355-61A04C8B56C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946275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ZA" sz="2800" dirty="0">
              <a:ea typeface="+mj-ea"/>
              <a:cs typeface="+mj-cs"/>
            </a:endParaRP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>
          <a:xfrm>
            <a:off x="2397347" y="764952"/>
            <a:ext cx="93085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3.1.5	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Stigting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van die 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Unie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van S.A</a:t>
            </a:r>
          </a:p>
        </p:txBody>
      </p:sp>
    </p:spTree>
    <p:extLst>
      <p:ext uri="{BB962C8B-B14F-4D97-AF65-F5344CB8AC3E}">
        <p14:creationId xmlns:p14="http://schemas.microsoft.com/office/powerpoint/2010/main" val="795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676400" y="568345"/>
            <a:ext cx="10027871" cy="1560716"/>
          </a:xfrm>
        </p:spPr>
        <p:txBody>
          <a:bodyPr>
            <a:normAutofit/>
          </a:bodyPr>
          <a:lstStyle/>
          <a:p>
            <a:pPr algn="ctr"/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3.1.6	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Stigting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van die South African Native National Congress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676400" y="2284044"/>
            <a:ext cx="8991600" cy="3842120"/>
          </a:xfrm>
        </p:spPr>
        <p:txBody>
          <a:bodyPr>
            <a:normAutofit/>
          </a:bodyPr>
          <a:lstStyle/>
          <a:p>
            <a:r>
              <a:rPr lang="en-ZA" altLang="en-US" sz="2400" dirty="0" smtClean="0">
                <a:solidFill>
                  <a:schemeClr val="tx1"/>
                </a:solidFill>
              </a:rPr>
              <a:t>In 1912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teenkanting</a:t>
            </a:r>
            <a:r>
              <a:rPr lang="en-ZA" altLang="en-US" sz="2400" dirty="0" smtClean="0">
                <a:solidFill>
                  <a:schemeClr val="tx1"/>
                </a:solidFill>
              </a:rPr>
              <a:t> teen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Naturellegrondwet</a:t>
            </a:r>
            <a:r>
              <a:rPr lang="en-ZA" altLang="en-US" sz="2400" dirty="0" smtClean="0">
                <a:solidFill>
                  <a:schemeClr val="tx1"/>
                </a:solidFill>
              </a:rPr>
              <a:t> tot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stigting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gelei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Hernoem</a:t>
            </a:r>
            <a:r>
              <a:rPr lang="en-ZA" altLang="en-US" sz="2400" dirty="0" smtClean="0">
                <a:solidFill>
                  <a:schemeClr val="tx1"/>
                </a:solidFill>
              </a:rPr>
              <a:t> tot die </a:t>
            </a:r>
            <a:r>
              <a:rPr lang="en-ZA" altLang="en-US" sz="2400" b="1" dirty="0" smtClean="0">
                <a:solidFill>
                  <a:schemeClr val="tx1"/>
                </a:solidFill>
              </a:rPr>
              <a:t>African National Congress (ANC) </a:t>
            </a:r>
            <a:r>
              <a:rPr lang="en-ZA" altLang="en-US" sz="2400" dirty="0" smtClean="0">
                <a:solidFill>
                  <a:schemeClr val="tx1"/>
                </a:solidFill>
              </a:rPr>
              <a:t>in 1923.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07A454-7FBC-4D18-BD00-6E9A069768B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6019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sz="2800" dirty="0">
                <a:solidFill>
                  <a:prstClr val="black"/>
                </a:solidFill>
                <a:ea typeface="+mj-ea"/>
                <a:cs typeface="+mj-cs"/>
              </a:rPr>
              <a:t>3.1.7		Die Satyagraha-</a:t>
            </a:r>
            <a:r>
              <a:rPr lang="en-ZA" sz="2800" dirty="0" err="1">
                <a:solidFill>
                  <a:prstClr val="black"/>
                </a:solidFill>
                <a:ea typeface="+mj-ea"/>
                <a:cs typeface="+mj-cs"/>
              </a:rPr>
              <a:t>veldtog</a:t>
            </a:r>
            <a:endParaRPr lang="en-ZA" sz="2800" dirty="0"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7012" y="6635496"/>
            <a:ext cx="7391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8763000" y="6211888"/>
            <a:ext cx="101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Bl. 127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LOS uit!</a:t>
            </a:r>
          </a:p>
        </p:txBody>
      </p:sp>
      <p:pic>
        <p:nvPicPr>
          <p:cNvPr id="39944" name="Picture 9" descr="African National Congress (emblem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17119"/>
            <a:ext cx="21050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1" descr="African National Congress Flag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686176"/>
            <a:ext cx="3733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altLang="en-US" sz="3600" b="1" dirty="0">
                <a:solidFill>
                  <a:schemeClr val="accent1">
                    <a:lumMod val="75000"/>
                  </a:schemeClr>
                </a:solidFill>
              </a:rPr>
              <a:t>3.1.8	Die </a:t>
            </a:r>
            <a:r>
              <a:rPr lang="en-ZA" altLang="en-US" sz="3600" b="1" dirty="0" err="1">
                <a:solidFill>
                  <a:schemeClr val="accent1">
                    <a:lumMod val="75000"/>
                  </a:schemeClr>
                </a:solidFill>
              </a:rPr>
              <a:t>Naturellegrondwet</a:t>
            </a:r>
            <a:r>
              <a:rPr lang="en-ZA" altLang="en-US" sz="3600" b="1" dirty="0">
                <a:solidFill>
                  <a:schemeClr val="accent1">
                    <a:lumMod val="75000"/>
                  </a:schemeClr>
                </a:solidFill>
              </a:rPr>
              <a:t> van 1913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altLang="en-US" sz="2400" dirty="0" err="1" smtClean="0">
                <a:solidFill>
                  <a:schemeClr val="tx1"/>
                </a:solidFill>
              </a:rPr>
              <a:t>Dit</a:t>
            </a:r>
            <a:r>
              <a:rPr lang="en-ZA" altLang="en-US" sz="2400" dirty="0" smtClean="0">
                <a:solidFill>
                  <a:schemeClr val="tx1"/>
                </a:solidFill>
              </a:rPr>
              <a:t> was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eerste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belangrike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stuk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wetgewing</a:t>
            </a:r>
            <a:r>
              <a:rPr lang="en-ZA" altLang="en-US" sz="2400" dirty="0" smtClean="0">
                <a:solidFill>
                  <a:schemeClr val="tx1"/>
                </a:solidFill>
              </a:rPr>
              <a:t> wat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Unieregering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aanvaar</a:t>
            </a:r>
            <a:r>
              <a:rPr lang="en-ZA" altLang="en-US" sz="2400" dirty="0" smtClean="0">
                <a:solidFill>
                  <a:schemeClr val="tx1"/>
                </a:solidFill>
              </a:rPr>
              <a:t> het.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Dit</a:t>
            </a:r>
            <a:r>
              <a:rPr lang="en-ZA" altLang="en-US" sz="2400" dirty="0" smtClean="0">
                <a:solidFill>
                  <a:schemeClr val="tx1"/>
                </a:solidFill>
              </a:rPr>
              <a:t> het swart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Suid</a:t>
            </a:r>
            <a:r>
              <a:rPr lang="en-ZA" altLang="en-US" sz="2400" dirty="0" smtClean="0">
                <a:solidFill>
                  <a:schemeClr val="tx1"/>
                </a:solidFill>
              </a:rPr>
              <a:t>-Afrikaners van “wit” S.A.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uitgesluit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d.m.v</a:t>
            </a:r>
            <a:r>
              <a:rPr lang="en-ZA" altLang="en-US" sz="2400" dirty="0" smtClean="0">
                <a:solidFill>
                  <a:schemeClr val="tx1"/>
                </a:solidFill>
              </a:rPr>
              <a:t>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elke</a:t>
            </a:r>
            <a:r>
              <a:rPr lang="en-ZA" altLang="en-US" sz="2400" dirty="0" smtClean="0">
                <a:solidFill>
                  <a:schemeClr val="tx1"/>
                </a:solidFill>
              </a:rPr>
              <a:t> “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stam</a:t>
            </a:r>
            <a:r>
              <a:rPr lang="en-ZA" altLang="en-US" sz="2400" dirty="0" smtClean="0">
                <a:solidFill>
                  <a:schemeClr val="tx1"/>
                </a:solidFill>
              </a:rPr>
              <a:t>” ‘n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eie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reservaat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te</a:t>
            </a:r>
            <a:r>
              <a:rPr lang="en-ZA" altLang="en-US" sz="2400" dirty="0" smtClean="0">
                <a:solidFill>
                  <a:schemeClr val="tx1"/>
                </a:solidFill>
              </a:rPr>
              <a:t> gee.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Dié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reservate</a:t>
            </a:r>
            <a:r>
              <a:rPr lang="en-ZA" altLang="en-US" sz="2400" dirty="0" smtClean="0">
                <a:solidFill>
                  <a:schemeClr val="tx1"/>
                </a:solidFill>
              </a:rPr>
              <a:t> het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altesaam</a:t>
            </a:r>
            <a:r>
              <a:rPr lang="en-ZA" altLang="en-US" sz="2400" dirty="0" smtClean="0">
                <a:solidFill>
                  <a:schemeClr val="tx1"/>
                </a:solidFill>
              </a:rPr>
              <a:t> net 7% van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grond</a:t>
            </a:r>
            <a:r>
              <a:rPr lang="en-ZA" altLang="en-US" sz="2400" dirty="0" smtClean="0">
                <a:solidFill>
                  <a:schemeClr val="tx1"/>
                </a:solidFill>
              </a:rPr>
              <a:t> in S.A.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beslaan</a:t>
            </a:r>
            <a:r>
              <a:rPr lang="en-ZA" alt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</a:rPr>
              <a:t>Dié</a:t>
            </a:r>
            <a:r>
              <a:rPr lang="en-ZA" altLang="en-US" sz="2400" dirty="0" smtClean="0">
                <a:solidFill>
                  <a:schemeClr val="tx1"/>
                </a:solidFill>
              </a:rPr>
              <a:t> wet het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hoeksteen</a:t>
            </a:r>
            <a:r>
              <a:rPr lang="en-ZA" altLang="en-US" sz="2400" dirty="0" smtClean="0">
                <a:solidFill>
                  <a:schemeClr val="tx1"/>
                </a:solidFill>
              </a:rPr>
              <a:t> van apartheid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gevorm</a:t>
            </a:r>
            <a:r>
              <a:rPr lang="en-ZA" altLang="en-US" sz="2400" dirty="0" smtClean="0">
                <a:solidFill>
                  <a:schemeClr val="tx1"/>
                </a:solidFill>
              </a:rPr>
              <a:t> toe die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Nasionale</a:t>
            </a:r>
            <a:r>
              <a:rPr lang="en-ZA" altLang="en-US" sz="2400" dirty="0" smtClean="0">
                <a:solidFill>
                  <a:schemeClr val="tx1"/>
                </a:solidFill>
              </a:rPr>
              <a:t> Party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aan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bewind</a:t>
            </a:r>
            <a:r>
              <a:rPr lang="en-ZA" altLang="en-US" sz="2400" dirty="0" smtClean="0">
                <a:solidFill>
                  <a:schemeClr val="tx1"/>
                </a:solidFill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</a:rPr>
              <a:t>gekom</a:t>
            </a:r>
            <a:r>
              <a:rPr lang="en-ZA" altLang="en-US" sz="2400" dirty="0" smtClean="0">
                <a:solidFill>
                  <a:schemeClr val="tx1"/>
                </a:solidFill>
              </a:rPr>
              <a:t> het.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63E2B-F5DF-4022-A1A7-824876C5E90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341120" y="568345"/>
            <a:ext cx="10363151" cy="1560716"/>
          </a:xfrm>
        </p:spPr>
        <p:txBody>
          <a:bodyPr/>
          <a:lstStyle/>
          <a:p>
            <a:pPr algn="ctr"/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3.2		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Kaart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Suider-Afrika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: 1860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1913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923223" y="2209800"/>
            <a:ext cx="8077200" cy="685800"/>
          </a:xfrm>
        </p:spPr>
        <p:txBody>
          <a:bodyPr/>
          <a:lstStyle/>
          <a:p>
            <a:r>
              <a:rPr lang="en-ZA" altLang="en-US" dirty="0" err="1" smtClean="0">
                <a:solidFill>
                  <a:schemeClr val="tx1"/>
                </a:solidFill>
              </a:rPr>
              <a:t>Interaktiewe</a:t>
            </a:r>
            <a:r>
              <a:rPr lang="en-ZA" altLang="en-US" dirty="0" smtClean="0">
                <a:solidFill>
                  <a:schemeClr val="tx1"/>
                </a:solidFill>
              </a:rPr>
              <a:t> </a:t>
            </a:r>
            <a:r>
              <a:rPr lang="en-ZA" altLang="en-US" dirty="0" err="1" smtClean="0">
                <a:solidFill>
                  <a:schemeClr val="tx1"/>
                </a:solidFill>
              </a:rPr>
              <a:t>kaarte</a:t>
            </a:r>
            <a:r>
              <a:rPr lang="en-ZA" altLang="en-US" dirty="0" smtClean="0">
                <a:solidFill>
                  <a:schemeClr val="tx1"/>
                </a:solidFill>
              </a:rPr>
              <a:t> op bl. 129 in e-</a:t>
            </a:r>
            <a:r>
              <a:rPr lang="en-ZA" altLang="en-US" dirty="0" err="1" smtClean="0">
                <a:solidFill>
                  <a:schemeClr val="tx1"/>
                </a:solidFill>
              </a:rPr>
              <a:t>boek</a:t>
            </a:r>
            <a:r>
              <a:rPr lang="en-ZA" altLang="en-US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0FBDB6-0BAA-4C2D-A18E-F27C7B9B1F1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711002"/>
            <a:ext cx="5432425" cy="41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8" y="2209800"/>
            <a:ext cx="2524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6" y="1146926"/>
            <a:ext cx="16478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439710" y="568345"/>
            <a:ext cx="9264562" cy="1560716"/>
          </a:xfrm>
        </p:spPr>
        <p:txBody>
          <a:bodyPr/>
          <a:lstStyle/>
          <a:p>
            <a:pPr algn="l"/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1.	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Waarom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goud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waardevol</a:t>
            </a:r>
            <a:r>
              <a:rPr lang="en-ZA" altLang="en-US" b="1" dirty="0" smtClean="0">
                <a:solidFill>
                  <a:schemeClr val="accent1">
                    <a:lumMod val="75000"/>
                  </a:schemeClr>
                </a:solidFill>
              </a:rPr>
              <a:t> is?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727158" y="2404226"/>
            <a:ext cx="8977113" cy="4525963"/>
          </a:xfrm>
        </p:spPr>
        <p:txBody>
          <a:bodyPr>
            <a:normAutofit fontScale="92500" lnSpcReduction="20000"/>
          </a:bodyPr>
          <a:lstStyle/>
          <a:p>
            <a:r>
              <a:rPr lang="en-ZA" altLang="en-US" sz="2800" dirty="0" err="1">
                <a:solidFill>
                  <a:schemeClr val="tx1"/>
                </a:solidFill>
              </a:rPr>
              <a:t>Goud</a:t>
            </a:r>
            <a:r>
              <a:rPr lang="en-ZA" altLang="en-US" sz="2800" dirty="0">
                <a:solidFill>
                  <a:schemeClr val="tx1"/>
                </a:solidFill>
              </a:rPr>
              <a:t> is ‘n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edelmetaal</a:t>
            </a:r>
            <a:r>
              <a:rPr lang="en-ZA" altLang="en-US" sz="2800" dirty="0" smtClean="0">
                <a:solidFill>
                  <a:schemeClr val="tx1"/>
                </a:solidFill>
              </a:rPr>
              <a:t>. Die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volgende</a:t>
            </a:r>
            <a:r>
              <a:rPr lang="en-ZA" altLang="en-US" sz="2800" dirty="0" smtClean="0">
                <a:solidFill>
                  <a:schemeClr val="tx1"/>
                </a:solidFill>
              </a:rPr>
              <a:t> twee is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ook</a:t>
            </a:r>
            <a:r>
              <a:rPr lang="en-ZA" altLang="en-US" sz="2800" dirty="0" smtClean="0">
                <a:solidFill>
                  <a:schemeClr val="tx1"/>
                </a:solidFill>
              </a:rPr>
              <a:t> </a:t>
            </a:r>
            <a:r>
              <a:rPr lang="en-ZA" altLang="en-US" sz="2800" dirty="0" err="1" smtClean="0">
                <a:solidFill>
                  <a:schemeClr val="tx1"/>
                </a:solidFill>
              </a:rPr>
              <a:t>edelmetale</a:t>
            </a:r>
            <a:r>
              <a:rPr lang="en-ZA" altLang="en-US" sz="2800" dirty="0" smtClean="0">
                <a:solidFill>
                  <a:schemeClr val="tx1"/>
                </a:solidFill>
              </a:rPr>
              <a:t>: platinum </a:t>
            </a:r>
            <a:r>
              <a:rPr lang="en-ZA" altLang="en-US" sz="2800" dirty="0">
                <a:solidFill>
                  <a:schemeClr val="tx1"/>
                </a:solidFill>
              </a:rPr>
              <a:t>&amp; </a:t>
            </a:r>
            <a:r>
              <a:rPr lang="en-ZA" altLang="en-US" sz="2800" dirty="0" err="1">
                <a:solidFill>
                  <a:schemeClr val="tx1"/>
                </a:solidFill>
              </a:rPr>
              <a:t>silwer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b="1" dirty="0" err="1">
                <a:solidFill>
                  <a:schemeClr val="tx1"/>
                </a:solidFill>
              </a:rPr>
              <a:t>Duursaamheid</a:t>
            </a:r>
            <a:r>
              <a:rPr lang="en-ZA" altLang="en-US" sz="2800" b="1" dirty="0">
                <a:solidFill>
                  <a:schemeClr val="tx1"/>
                </a:solidFill>
              </a:rPr>
              <a:t> –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Dit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verroes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nie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onder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normale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omstandighede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nie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b="1" dirty="0" err="1">
                <a:solidFill>
                  <a:schemeClr val="tx1"/>
                </a:solidFill>
              </a:rPr>
              <a:t>Buigsaamheid</a:t>
            </a:r>
            <a:r>
              <a:rPr lang="en-ZA" altLang="en-US" sz="2800" b="1" dirty="0">
                <a:solidFill>
                  <a:schemeClr val="tx1"/>
                </a:solidFill>
              </a:rPr>
              <a:t> –</a:t>
            </a:r>
            <a:r>
              <a:rPr lang="en-ZA" altLang="en-US" sz="2800" dirty="0">
                <a:solidFill>
                  <a:schemeClr val="tx1"/>
                </a:solidFill>
              </a:rPr>
              <a:t> Die </a:t>
            </a:r>
            <a:r>
              <a:rPr lang="en-ZA" altLang="en-US" sz="2800" dirty="0" err="1">
                <a:solidFill>
                  <a:schemeClr val="tx1"/>
                </a:solidFill>
              </a:rPr>
              <a:t>buigsaamste</a:t>
            </a:r>
            <a:r>
              <a:rPr lang="en-ZA" altLang="en-US" sz="2800" dirty="0">
                <a:solidFill>
                  <a:schemeClr val="tx1"/>
                </a:solidFill>
              </a:rPr>
              <a:t> van </a:t>
            </a:r>
            <a:r>
              <a:rPr lang="en-ZA" altLang="en-US" sz="2800" dirty="0" err="1">
                <a:solidFill>
                  <a:schemeClr val="tx1"/>
                </a:solidFill>
              </a:rPr>
              <a:t>alle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metale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b="1" dirty="0" err="1">
                <a:solidFill>
                  <a:schemeClr val="tx1"/>
                </a:solidFill>
              </a:rPr>
              <a:t>Konduktiwiteit</a:t>
            </a:r>
            <a:r>
              <a:rPr lang="en-ZA" altLang="en-US" sz="2800" b="1" dirty="0">
                <a:solidFill>
                  <a:schemeClr val="tx1"/>
                </a:solidFill>
              </a:rPr>
              <a:t> – </a:t>
            </a:r>
            <a:r>
              <a:rPr lang="en-ZA" altLang="en-US" sz="2800" dirty="0" err="1">
                <a:solidFill>
                  <a:schemeClr val="tx1"/>
                </a:solidFill>
              </a:rPr>
              <a:t>Goeie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geleier</a:t>
            </a:r>
            <a:r>
              <a:rPr lang="en-ZA" altLang="en-US" sz="2800" dirty="0">
                <a:solidFill>
                  <a:schemeClr val="tx1"/>
                </a:solidFill>
              </a:rPr>
              <a:t> van </a:t>
            </a:r>
            <a:r>
              <a:rPr lang="en-ZA" altLang="en-US" sz="2800" dirty="0" err="1">
                <a:solidFill>
                  <a:schemeClr val="tx1"/>
                </a:solidFill>
              </a:rPr>
              <a:t>elektrisiteit</a:t>
            </a:r>
            <a:r>
              <a:rPr lang="en-ZA" altLang="en-US" sz="2800" dirty="0">
                <a:solidFill>
                  <a:schemeClr val="tx1"/>
                </a:solidFill>
              </a:rPr>
              <a:t> &amp; </a:t>
            </a:r>
            <a:r>
              <a:rPr lang="en-ZA" altLang="en-US" sz="2800" dirty="0" err="1">
                <a:solidFill>
                  <a:schemeClr val="tx1"/>
                </a:solidFill>
              </a:rPr>
              <a:t>hitte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b="1" dirty="0" err="1">
                <a:solidFill>
                  <a:schemeClr val="tx1"/>
                </a:solidFill>
              </a:rPr>
              <a:t>Hitteweerkaatsing</a:t>
            </a:r>
            <a:r>
              <a:rPr lang="en-ZA" altLang="en-US" sz="2800" b="1" dirty="0">
                <a:solidFill>
                  <a:schemeClr val="tx1"/>
                </a:solidFill>
              </a:rPr>
              <a:t> – </a:t>
            </a:r>
            <a:r>
              <a:rPr lang="en-ZA" altLang="en-US" sz="2800" dirty="0" err="1">
                <a:solidFill>
                  <a:schemeClr val="tx1"/>
                </a:solidFill>
              </a:rPr>
              <a:t>Kan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hittestrale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weerkaats</a:t>
            </a:r>
            <a:r>
              <a:rPr lang="en-ZA" altLang="en-US" sz="2800" dirty="0">
                <a:solidFill>
                  <a:schemeClr val="tx1"/>
                </a:solidFill>
              </a:rPr>
              <a:t>. </a:t>
            </a:r>
            <a:r>
              <a:rPr lang="en-ZA" altLang="en-US" sz="2800" dirty="0" err="1">
                <a:solidFill>
                  <a:schemeClr val="tx1"/>
                </a:solidFill>
              </a:rPr>
              <a:t>Dus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baie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waardevol</a:t>
            </a:r>
            <a:r>
              <a:rPr lang="en-ZA" altLang="en-US" sz="2800" dirty="0">
                <a:solidFill>
                  <a:schemeClr val="tx1"/>
                </a:solidFill>
              </a:rPr>
              <a:t> as ‘n </a:t>
            </a:r>
            <a:r>
              <a:rPr lang="en-ZA" altLang="en-US" sz="2800" dirty="0" err="1">
                <a:solidFill>
                  <a:schemeClr val="tx1"/>
                </a:solidFill>
              </a:rPr>
              <a:t>hitteskerm</a:t>
            </a:r>
            <a:r>
              <a:rPr lang="en-ZA" altLang="en-US" sz="2800" dirty="0">
                <a:solidFill>
                  <a:schemeClr val="tx1"/>
                </a:solidFill>
              </a:rPr>
              <a:t> in </a:t>
            </a:r>
            <a:r>
              <a:rPr lang="en-ZA" altLang="en-US" sz="2800" dirty="0" err="1">
                <a:solidFill>
                  <a:schemeClr val="tx1"/>
                </a:solidFill>
              </a:rPr>
              <a:t>ruimtepakke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en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voertuie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b="1" dirty="0" err="1">
                <a:solidFill>
                  <a:schemeClr val="tx1"/>
                </a:solidFill>
              </a:rPr>
              <a:t>Kleur</a:t>
            </a:r>
            <a:r>
              <a:rPr lang="en-ZA" altLang="en-US" sz="2800" b="1" dirty="0">
                <a:solidFill>
                  <a:schemeClr val="tx1"/>
                </a:solidFill>
              </a:rPr>
              <a:t> – </a:t>
            </a:r>
            <a:r>
              <a:rPr lang="en-ZA" altLang="en-US" sz="2800" dirty="0" err="1">
                <a:solidFill>
                  <a:schemeClr val="tx1"/>
                </a:solidFill>
              </a:rPr>
              <a:t>Goud</a:t>
            </a:r>
            <a:r>
              <a:rPr lang="en-ZA" altLang="en-US" sz="2800" dirty="0">
                <a:solidFill>
                  <a:schemeClr val="tx1"/>
                </a:solidFill>
              </a:rPr>
              <a:t> is </a:t>
            </a:r>
            <a:r>
              <a:rPr lang="en-ZA" altLang="en-US" sz="2800" dirty="0" err="1">
                <a:solidFill>
                  <a:schemeClr val="tx1"/>
                </a:solidFill>
              </a:rPr>
              <a:t>een</a:t>
            </a:r>
            <a:r>
              <a:rPr lang="en-ZA" altLang="en-US" sz="2800" dirty="0">
                <a:solidFill>
                  <a:schemeClr val="tx1"/>
                </a:solidFill>
              </a:rPr>
              <a:t> van min </a:t>
            </a:r>
            <a:r>
              <a:rPr lang="en-ZA" altLang="en-US" sz="2800" dirty="0" err="1">
                <a:solidFill>
                  <a:schemeClr val="tx1"/>
                </a:solidFill>
              </a:rPr>
              <a:t>metale</a:t>
            </a:r>
            <a:r>
              <a:rPr lang="en-ZA" altLang="en-US" sz="2800" dirty="0">
                <a:solidFill>
                  <a:schemeClr val="tx1"/>
                </a:solidFill>
              </a:rPr>
              <a:t> (</a:t>
            </a:r>
            <a:r>
              <a:rPr lang="en-ZA" altLang="en-US" sz="2800" dirty="0" err="1">
                <a:solidFill>
                  <a:schemeClr val="tx1"/>
                </a:solidFill>
              </a:rPr>
              <a:t>soos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koper</a:t>
            </a:r>
            <a:r>
              <a:rPr lang="en-ZA" altLang="en-US" sz="2800" dirty="0">
                <a:solidFill>
                  <a:schemeClr val="tx1"/>
                </a:solidFill>
              </a:rPr>
              <a:t>) wat </a:t>
            </a:r>
            <a:r>
              <a:rPr lang="en-ZA" altLang="en-US" sz="2800" dirty="0" err="1">
                <a:solidFill>
                  <a:schemeClr val="tx1"/>
                </a:solidFill>
              </a:rPr>
              <a:t>gekleurd</a:t>
            </a:r>
            <a:r>
              <a:rPr lang="en-ZA" altLang="en-US" sz="2800" dirty="0">
                <a:solidFill>
                  <a:schemeClr val="tx1"/>
                </a:solidFill>
              </a:rPr>
              <a:t> is, wat </a:t>
            </a:r>
            <a:r>
              <a:rPr lang="en-ZA" altLang="en-US" sz="2800" dirty="0" err="1">
                <a:solidFill>
                  <a:schemeClr val="tx1"/>
                </a:solidFill>
              </a:rPr>
              <a:t>dit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ideaal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maak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vir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juweliersware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3E41B-B07F-4764-860B-0F0A0683EB9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1" y="187262"/>
            <a:ext cx="184198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1" y="3316176"/>
            <a:ext cx="175576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4" y="5398168"/>
            <a:ext cx="1609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8"/>
          <a:stretch>
            <a:fillRect/>
          </a:stretch>
        </p:blipFill>
        <p:spPr bwMode="auto">
          <a:xfrm>
            <a:off x="2133600" y="5105400"/>
            <a:ext cx="7867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94872" y="568345"/>
            <a:ext cx="11997128" cy="1560716"/>
          </a:xfrm>
        </p:spPr>
        <p:txBody>
          <a:bodyPr/>
          <a:lstStyle/>
          <a:p>
            <a:pPr algn="ctr"/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2.	Die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ontdekking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goud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aan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die Witwatersrand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989352" y="2438399"/>
            <a:ext cx="10714920" cy="4262203"/>
          </a:xfrm>
        </p:spPr>
        <p:txBody>
          <a:bodyPr>
            <a:normAutofit/>
          </a:bodyPr>
          <a:lstStyle/>
          <a:p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1872 het Edward Button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goud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plaas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Spitskop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Z.A.R.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ontdek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1886 is ‘n 2de,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neerslag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goud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Witwatersrand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aangetref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plaas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Langlaagte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ontdekkings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S.A.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verander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die land wat die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meeste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goud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têr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wêreld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produseer</a:t>
            </a:r>
            <a:r>
              <a:rPr lang="en-ZA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520CF-6B47-4849-A285-BA5D94CEB8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2895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2.1	Hoe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goud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ontgin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word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762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ZA" alt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Oopgroefmynbou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vs </a:t>
            </a:r>
            <a:r>
              <a:rPr lang="en-ZA" alt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Ondergrondse</a:t>
            </a:r>
            <a:r>
              <a:rPr lang="en-ZA" alt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mynbou</a:t>
            </a:r>
            <a:endParaRPr lang="en-ZA" altLang="en-US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0DF57D-0EAB-4C12-8C42-3168EE5F5A9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086600" y="1905000"/>
            <a:ext cx="2895600" cy="1828800"/>
          </a:xfrm>
          <a:prstGeom prst="wedgeRoundRectCallout">
            <a:avLst>
              <a:gd name="adj1" fmla="val -71687"/>
              <a:gd name="adj2" fmla="val 29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4400" dirty="0">
                <a:solidFill>
                  <a:schemeClr val="tx1"/>
                </a:solidFill>
              </a:rPr>
              <a:t>Self-</a:t>
            </a:r>
            <a:r>
              <a:rPr lang="en-ZA" sz="4400" dirty="0" err="1">
                <a:solidFill>
                  <a:schemeClr val="tx1"/>
                </a:solidFill>
              </a:rPr>
              <a:t>studie</a:t>
            </a:r>
            <a:endParaRPr lang="en-ZA" sz="4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ZA" sz="4400" dirty="0">
                <a:solidFill>
                  <a:schemeClr val="tx1"/>
                </a:solidFill>
              </a:rPr>
              <a:t>bl.113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4267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sz="4000" dirty="0">
                <a:latin typeface="+mj-lt"/>
                <a:ea typeface="+mj-ea"/>
                <a:cs typeface="+mj-cs"/>
              </a:rPr>
              <a:t>2.2	</a:t>
            </a:r>
            <a:r>
              <a:rPr lang="en-ZA" sz="3200" dirty="0">
                <a:latin typeface="+mj-lt"/>
                <a:ea typeface="+mj-ea"/>
                <a:cs typeface="+mj-cs"/>
              </a:rPr>
              <a:t>Hoe is die </a:t>
            </a:r>
            <a:r>
              <a:rPr lang="en-ZA" sz="3200" dirty="0" err="1">
                <a:latin typeface="+mj-lt"/>
                <a:ea typeface="+mj-ea"/>
                <a:cs typeface="+mj-cs"/>
              </a:rPr>
              <a:t>toestande</a:t>
            </a:r>
            <a:endParaRPr lang="en-ZA" sz="3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ZA" sz="3200" dirty="0">
                <a:latin typeface="+mj-lt"/>
                <a:ea typeface="+mj-ea"/>
                <a:cs typeface="+mj-cs"/>
              </a:rPr>
              <a:t>	</a:t>
            </a:r>
            <a:r>
              <a:rPr lang="en-ZA" sz="3200" dirty="0" err="1">
                <a:latin typeface="+mj-lt"/>
                <a:ea typeface="+mj-ea"/>
                <a:cs typeface="+mj-cs"/>
              </a:rPr>
              <a:t>ondergronds</a:t>
            </a:r>
            <a:r>
              <a:rPr lang="en-ZA" sz="3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60826"/>
            <a:ext cx="3962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895600" y="5410200"/>
            <a:ext cx="2209800" cy="1219200"/>
          </a:xfrm>
          <a:prstGeom prst="wedgeRoundRectCallout">
            <a:avLst>
              <a:gd name="adj1" fmla="val 105844"/>
              <a:gd name="adj2" fmla="val -716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800" dirty="0">
                <a:solidFill>
                  <a:schemeClr val="tx1"/>
                </a:solidFill>
              </a:rPr>
              <a:t>Self-</a:t>
            </a:r>
            <a:r>
              <a:rPr lang="en-ZA" sz="2800" dirty="0" err="1">
                <a:solidFill>
                  <a:schemeClr val="tx1"/>
                </a:solidFill>
              </a:rPr>
              <a:t>studie</a:t>
            </a:r>
            <a:endParaRPr lang="en-ZA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ZA" sz="2800" dirty="0">
                <a:solidFill>
                  <a:schemeClr val="tx1"/>
                </a:solidFill>
              </a:rPr>
              <a:t>bl.114</a:t>
            </a:r>
          </a:p>
        </p:txBody>
      </p:sp>
    </p:spTree>
    <p:extLst>
      <p:ext uri="{BB962C8B-B14F-4D97-AF65-F5344CB8AC3E}">
        <p14:creationId xmlns:p14="http://schemas.microsoft.com/office/powerpoint/2010/main" val="33245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455173" y="2587753"/>
            <a:ext cx="9296400" cy="3611563"/>
          </a:xfrm>
        </p:spPr>
        <p:txBody>
          <a:bodyPr>
            <a:normAutofit fontScale="70000" lnSpcReduction="20000"/>
          </a:bodyPr>
          <a:lstStyle/>
          <a:p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‘n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ernorme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aanvraag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goedkoop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Afrikane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alt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</a:t>
            </a:r>
            <a:r>
              <a:rPr lang="en-ZA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ruil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verblyf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maar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moes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kontrakte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onderteken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gedwing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om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aantal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swart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trekarbeiders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</a:p>
          <a:p>
            <a:pPr>
              <a:buFont typeface="Arial" panose="020B0604020202020204" pitchFamily="34" charset="0"/>
              <a:buNone/>
            </a:pP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aangekom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het, is</a:t>
            </a:r>
          </a:p>
          <a:p>
            <a:pPr>
              <a:buFont typeface="Arial" panose="020B0604020202020204" pitchFamily="34" charset="0"/>
              <a:buNone/>
            </a:pP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kampongs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geplaas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4A9C57-EC47-46F4-A83A-32E880BAA8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1676400" y="334963"/>
            <a:ext cx="8229600" cy="1143000"/>
          </a:xfrm>
        </p:spPr>
        <p:txBody>
          <a:bodyPr/>
          <a:lstStyle/>
          <a:p>
            <a:pPr algn="l"/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2.4		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Trekarbeiders</a:t>
            </a:r>
            <a:endParaRPr lang="en-ZA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2.4		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Trekarbeid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vervolg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438400"/>
            <a:ext cx="10497263" cy="3651504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Maatreëls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ingestel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swart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trekarbeid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die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myne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beheer</a:t>
            </a:r>
            <a:r>
              <a:rPr lang="en-ZA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uitgereik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gekeer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kontrakte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vroeg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eindig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Swart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vakbonde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verbode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Dopstelsel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begin: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salaris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met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betaal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ZA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daartoe</a:t>
            </a:r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afhanklik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09B688-F413-47B5-B912-88BD202C4A1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2.5	Las op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vroue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in die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reservate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verval</a:t>
            </a:r>
            <a:r>
              <a:rPr lang="en-ZA" altLang="en-US" dirty="0" smtClean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ZA" altLang="en-US" dirty="0" err="1" smtClean="0">
                <a:solidFill>
                  <a:schemeClr val="accent1">
                    <a:lumMod val="75000"/>
                  </a:schemeClr>
                </a:solidFill>
              </a:rPr>
              <a:t>gesinne</a:t>
            </a:r>
            <a:endParaRPr lang="en-ZA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families van 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trekarbeiders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mans se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swaar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geword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‘n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toenemende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op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vroue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reservate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gesinstruktuur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begin </a:t>
            </a:r>
            <a:r>
              <a:rPr lang="en-ZA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verval</a:t>
            </a:r>
            <a:r>
              <a:rPr lang="en-Z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F7AB5-04FE-4A19-B2C3-2FC722A9C3E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2.6	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Geskoolde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ongeskoolde</a:t>
            </a:r>
            <a:r>
              <a:rPr lang="en-ZA" alt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altLang="en-US" sz="4000" b="1" dirty="0" err="1">
                <a:solidFill>
                  <a:schemeClr val="accent1">
                    <a:lumMod val="75000"/>
                  </a:schemeClr>
                </a:solidFill>
              </a:rPr>
              <a:t>werkers</a:t>
            </a:r>
            <a:endParaRPr lang="en-ZA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6032" y="2450592"/>
            <a:ext cx="11643360" cy="4255008"/>
          </a:xfrm>
        </p:spPr>
        <p:txBody>
          <a:bodyPr/>
          <a:lstStyle/>
          <a:p>
            <a:r>
              <a:rPr lang="en-ZA" altLang="en-US" sz="2800" dirty="0" err="1">
                <a:solidFill>
                  <a:schemeClr val="tx1"/>
                </a:solidFill>
              </a:rPr>
              <a:t>Diepmynbou</a:t>
            </a:r>
            <a:r>
              <a:rPr lang="en-ZA" altLang="en-US" sz="2800" dirty="0">
                <a:solidFill>
                  <a:schemeClr val="tx1"/>
                </a:solidFill>
              </a:rPr>
              <a:t> was </a:t>
            </a:r>
            <a:r>
              <a:rPr lang="en-ZA" altLang="en-US" sz="2800" dirty="0" err="1">
                <a:solidFill>
                  <a:schemeClr val="tx1"/>
                </a:solidFill>
              </a:rPr>
              <a:t>nuut</a:t>
            </a:r>
            <a:r>
              <a:rPr lang="en-ZA" altLang="en-US" sz="2800" dirty="0">
                <a:solidFill>
                  <a:schemeClr val="tx1"/>
                </a:solidFill>
              </a:rPr>
              <a:t> in S.A. </a:t>
            </a:r>
            <a:r>
              <a:rPr lang="en-ZA" altLang="en-US" sz="2800" dirty="0" err="1">
                <a:solidFill>
                  <a:schemeClr val="tx1"/>
                </a:solidFill>
              </a:rPr>
              <a:t>en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ervare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werkers</a:t>
            </a:r>
            <a:r>
              <a:rPr lang="en-ZA" altLang="en-US" sz="2800" dirty="0">
                <a:solidFill>
                  <a:schemeClr val="tx1"/>
                </a:solidFill>
              </a:rPr>
              <a:t> was </a:t>
            </a:r>
            <a:r>
              <a:rPr lang="en-ZA" altLang="en-US" sz="2800" dirty="0" err="1">
                <a:solidFill>
                  <a:schemeClr val="tx1"/>
                </a:solidFill>
              </a:rPr>
              <a:t>nodig</a:t>
            </a:r>
            <a:r>
              <a:rPr lang="en-ZA" alt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ZA" altLang="en-US" sz="2800" dirty="0">
                <a:solidFill>
                  <a:schemeClr val="tx1"/>
                </a:solidFill>
              </a:rPr>
              <a:t>In 1897 het </a:t>
            </a:r>
            <a:r>
              <a:rPr lang="en-ZA" altLang="en-US" sz="2800" dirty="0" err="1">
                <a:solidFill>
                  <a:schemeClr val="tx1"/>
                </a:solidFill>
              </a:rPr>
              <a:t>geskoolde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werkers</a:t>
            </a:r>
            <a:r>
              <a:rPr lang="en-ZA" altLang="en-US" sz="2800" dirty="0">
                <a:solidFill>
                  <a:schemeClr val="tx1"/>
                </a:solidFill>
              </a:rPr>
              <a:t> (</a:t>
            </a:r>
            <a:r>
              <a:rPr lang="en-ZA" altLang="en-US" sz="2800" dirty="0" err="1">
                <a:solidFill>
                  <a:schemeClr val="tx1"/>
                </a:solidFill>
              </a:rPr>
              <a:t>meestal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werkers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vanaf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oorsee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ingevoer</a:t>
            </a:r>
            <a:r>
              <a:rPr lang="en-ZA" altLang="en-US" sz="2800" dirty="0">
                <a:solidFill>
                  <a:schemeClr val="tx1"/>
                </a:solidFill>
              </a:rPr>
              <a:t>) £18-22 p.m. </a:t>
            </a:r>
            <a:r>
              <a:rPr lang="en-ZA" altLang="en-US" sz="2800" dirty="0" err="1">
                <a:solidFill>
                  <a:schemeClr val="tx1"/>
                </a:solidFill>
              </a:rPr>
              <a:t>verdien</a:t>
            </a:r>
            <a:r>
              <a:rPr lang="en-ZA" altLang="en-US" sz="2800" dirty="0">
                <a:solidFill>
                  <a:schemeClr val="tx1"/>
                </a:solidFill>
              </a:rPr>
              <a:t>, </a:t>
            </a:r>
            <a:r>
              <a:rPr lang="en-ZA" altLang="en-US" sz="2800" dirty="0" err="1">
                <a:solidFill>
                  <a:schemeClr val="tx1"/>
                </a:solidFill>
              </a:rPr>
              <a:t>terwel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ongeskoolde</a:t>
            </a:r>
            <a:r>
              <a:rPr lang="en-ZA" altLang="en-US" sz="2800" dirty="0">
                <a:solidFill>
                  <a:schemeClr val="tx1"/>
                </a:solidFill>
              </a:rPr>
              <a:t> </a:t>
            </a:r>
            <a:r>
              <a:rPr lang="en-ZA" altLang="en-US" sz="2800" dirty="0" err="1">
                <a:solidFill>
                  <a:schemeClr val="tx1"/>
                </a:solidFill>
              </a:rPr>
              <a:t>myners</a:t>
            </a:r>
            <a:r>
              <a:rPr lang="en-ZA" altLang="en-US" sz="2800" dirty="0">
                <a:solidFill>
                  <a:schemeClr val="tx1"/>
                </a:solidFill>
              </a:rPr>
              <a:t> (</a:t>
            </a:r>
            <a:r>
              <a:rPr lang="en-ZA" altLang="en-US" sz="2800" dirty="0" err="1">
                <a:solidFill>
                  <a:schemeClr val="tx1"/>
                </a:solidFill>
              </a:rPr>
              <a:t>meestal</a:t>
            </a:r>
            <a:r>
              <a:rPr lang="en-ZA" altLang="en-US" sz="2800" dirty="0">
                <a:solidFill>
                  <a:schemeClr val="tx1"/>
                </a:solidFill>
              </a:rPr>
              <a:t> Afrikaners) £ 2-3 p.m. </a:t>
            </a:r>
            <a:r>
              <a:rPr lang="en-ZA" altLang="en-US" sz="2800" dirty="0" err="1">
                <a:solidFill>
                  <a:schemeClr val="tx1"/>
                </a:solidFill>
              </a:rPr>
              <a:t>verdien</a:t>
            </a:r>
            <a:r>
              <a:rPr lang="en-ZA" altLang="en-US" sz="2800" dirty="0">
                <a:solidFill>
                  <a:schemeClr val="tx1"/>
                </a:solidFill>
              </a:rPr>
              <a:t> het.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483EA1-8C52-4A9D-BE3D-B0818FA89AD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98" y="4267200"/>
            <a:ext cx="33766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92</TotalTime>
  <Words>1266</Words>
  <Application>Microsoft Office PowerPoint</Application>
  <PresentationFormat>Widescreen</PresentationFormat>
  <Paragraphs>184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Corbel</vt:lpstr>
      <vt:lpstr>Feathered</vt:lpstr>
      <vt:lpstr>Kwartaal 2</vt:lpstr>
      <vt:lpstr>Som die volgende kernwoorde op: </vt:lpstr>
      <vt:lpstr>1. Waarom goud waardevol is?</vt:lpstr>
      <vt:lpstr>2. Die ontdekking van goud aan die Witwatersrand</vt:lpstr>
      <vt:lpstr>2.1 Hoe goud ontgin word</vt:lpstr>
      <vt:lpstr>2.4  Trekarbeiders</vt:lpstr>
      <vt:lpstr>2.4  Trekarbeid (vervolg)</vt:lpstr>
      <vt:lpstr>2.5 Las op vroue in die reservate en verval van gesinne</vt:lpstr>
      <vt:lpstr>2.6 Geskoolde &amp; ongeskoolde werkers</vt:lpstr>
      <vt:lpstr>Self-studie</vt:lpstr>
      <vt:lpstr>2.6.1 Die rol van vakbonde </vt:lpstr>
      <vt:lpstr>2.6.2 Werkreservering </vt:lpstr>
      <vt:lpstr>2.7 Wetgewing teen Indiërs</vt:lpstr>
      <vt:lpstr>2.8 Vorme van arbeidsweerstand.</vt:lpstr>
      <vt:lpstr>2.9 Die stad Johannesburg</vt:lpstr>
      <vt:lpstr>Huiswerk: Akt 6 Bl. 123-124</vt:lpstr>
      <vt:lpstr>3. Die minerale revolusie: ‘n keerpunt in S.A. se geskiedenis</vt:lpstr>
      <vt:lpstr>3.1.1 Ondergang van die   Boererepublieke in 1902</vt:lpstr>
      <vt:lpstr>3.1.1 Ondergang van die   Boererepublieke in 1902    (vervolg)</vt:lpstr>
      <vt:lpstr>3.1.2 African Political Organisation: 1902 </vt:lpstr>
      <vt:lpstr>3.1.3 Transvaal Indian Congress: 1903 </vt:lpstr>
      <vt:lpstr>3.1.4 Bambatha-rebellie: 1906 </vt:lpstr>
      <vt:lpstr>Bambatha vervolg</vt:lpstr>
      <vt:lpstr>3.1.5 Stigting van die Unie van S.A</vt:lpstr>
      <vt:lpstr>3.1.6 Stigting van die South African Native National Congress</vt:lpstr>
      <vt:lpstr>3.1.8 Die Naturellegrondwet van 1913</vt:lpstr>
      <vt:lpstr>3.2  Kaart van Suider-Afrika: 1860 en 1913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Kwartaal 2</dc:title>
  <dc:creator>Maryke Heystek</dc:creator>
  <cp:lastModifiedBy>Maryke Heystek</cp:lastModifiedBy>
  <cp:revision>11</cp:revision>
  <dcterms:created xsi:type="dcterms:W3CDTF">2020-05-14T12:25:38Z</dcterms:created>
  <dcterms:modified xsi:type="dcterms:W3CDTF">2020-05-14T13:57:48Z</dcterms:modified>
</cp:coreProperties>
</file>